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6" r:id="rId3"/>
    <p:sldId id="271" r:id="rId4"/>
    <p:sldId id="273" r:id="rId5"/>
    <p:sldId id="282" r:id="rId6"/>
    <p:sldId id="266" r:id="rId7"/>
    <p:sldId id="274" r:id="rId8"/>
    <p:sldId id="285" r:id="rId9"/>
    <p:sldId id="283" r:id="rId10"/>
    <p:sldId id="284" r:id="rId11"/>
    <p:sldId id="259" r:id="rId12"/>
    <p:sldId id="275" r:id="rId13"/>
    <p:sldId id="276" r:id="rId14"/>
    <p:sldId id="281" r:id="rId15"/>
    <p:sldId id="297" r:id="rId16"/>
    <p:sldId id="286" r:id="rId17"/>
    <p:sldId id="287" r:id="rId18"/>
    <p:sldId id="277" r:id="rId19"/>
    <p:sldId id="288" r:id="rId20"/>
    <p:sldId id="289" r:id="rId21"/>
    <p:sldId id="290" r:id="rId22"/>
    <p:sldId id="291" r:id="rId23"/>
    <p:sldId id="292" r:id="rId24"/>
    <p:sldId id="279" r:id="rId25"/>
    <p:sldId id="280" r:id="rId26"/>
    <p:sldId id="278" r:id="rId27"/>
    <p:sldId id="293" r:id="rId28"/>
    <p:sldId id="294" r:id="rId29"/>
    <p:sldId id="2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00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55" autoAdjust="0"/>
  </p:normalViewPr>
  <p:slideViewPr>
    <p:cSldViewPr snapToGrid="0">
      <p:cViewPr varScale="1">
        <p:scale>
          <a:sx n="68" d="100"/>
          <a:sy n="68" d="100"/>
        </p:scale>
        <p:origin x="2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8173B-AE59-4E12-9152-1A803EB9BA14}" type="datetimeFigureOut">
              <a:rPr lang="en-US" smtClean="0"/>
              <a:t>11/28/2021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776CF-0EB4-412F-AA24-6DB6FB37113E}" type="slidenum">
              <a:rPr lang="en-US" smtClean="0"/>
              <a:t>‹#›</a:t>
            </a:fld>
            <a:endParaRPr lang="en-US"/>
          </a:p>
        </p:txBody>
      </p:sp>
    </p:spTree>
    <p:extLst>
      <p:ext uri="{BB962C8B-B14F-4D97-AF65-F5344CB8AC3E}">
        <p14:creationId xmlns:p14="http://schemas.microsoft.com/office/powerpoint/2010/main" val="4260974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F776CF-0EB4-412F-AA24-6DB6FB37113E}" type="slidenum">
              <a:rPr lang="en-US" smtClean="0"/>
              <a:t>13</a:t>
            </a:fld>
            <a:endParaRPr lang="en-US"/>
          </a:p>
        </p:txBody>
      </p:sp>
    </p:spTree>
    <p:extLst>
      <p:ext uri="{BB962C8B-B14F-4D97-AF65-F5344CB8AC3E}">
        <p14:creationId xmlns:p14="http://schemas.microsoft.com/office/powerpoint/2010/main" val="3523658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2263F6-7579-4F40-9CC7-23CDBDD710D4}"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337449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2263F6-7579-4F40-9CC7-23CDBDD710D4}"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34768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2263F6-7579-4F40-9CC7-23CDBDD710D4}"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112396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2263F6-7579-4F40-9CC7-23CDBDD710D4}"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106378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2263F6-7579-4F40-9CC7-23CDBDD710D4}"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1833162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2263F6-7579-4F40-9CC7-23CDBDD710D4}"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311660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2263F6-7579-4F40-9CC7-23CDBDD710D4}" type="datetimeFigureOut">
              <a:rPr lang="en-US" smtClean="0"/>
              <a:t>11/28/2021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171528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2263F6-7579-4F40-9CC7-23CDBDD710D4}" type="datetimeFigureOut">
              <a:rPr lang="en-US" smtClean="0"/>
              <a:t>11/28/2021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1041715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263F6-7579-4F40-9CC7-23CDBDD710D4}" type="datetimeFigureOut">
              <a:rPr lang="en-US" smtClean="0"/>
              <a:t>11/28/2021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291288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2263F6-7579-4F40-9CC7-23CDBDD710D4}"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181971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2263F6-7579-4F40-9CC7-23CDBDD710D4}"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311876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263F6-7579-4F40-9CC7-23CDBDD710D4}" type="datetimeFigureOut">
              <a:rPr lang="en-US" smtClean="0"/>
              <a:t>11/28/2021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AEA00-C163-411B-A951-FF1266AF6F9D}" type="slidenum">
              <a:rPr lang="en-US" smtClean="0"/>
              <a:t>‹#›</a:t>
            </a:fld>
            <a:endParaRPr lang="en-US"/>
          </a:p>
        </p:txBody>
      </p:sp>
    </p:spTree>
    <p:extLst>
      <p:ext uri="{BB962C8B-B14F-4D97-AF65-F5344CB8AC3E}">
        <p14:creationId xmlns:p14="http://schemas.microsoft.com/office/powerpoint/2010/main" val="191196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gif"/><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6.xml"/><Relationship Id="rId5" Type="http://schemas.openxmlformats.org/officeDocument/2006/relationships/image" Target="../media/image2.gif"/><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2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2.gif"/><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A07A54D-53C2-45CC-ACB1-BC48DB326EF3}"/>
              </a:ext>
            </a:extLst>
          </p:cNvPr>
          <p:cNvSpPr txBox="1"/>
          <p:nvPr/>
        </p:nvSpPr>
        <p:spPr>
          <a:xfrm>
            <a:off x="196948" y="492369"/>
            <a:ext cx="11873132" cy="1323439"/>
          </a:xfrm>
          <a:prstGeom prst="rect">
            <a:avLst/>
          </a:prstGeom>
          <a:noFill/>
        </p:spPr>
        <p:txBody>
          <a:bodyPr wrap="square" rtlCol="0">
            <a:spAutoFit/>
          </a:bodyPr>
          <a:lstStyle/>
          <a:p>
            <a:r>
              <a:rPr lang="en-US" sz="8000" b="1" dirty="0">
                <a:solidFill>
                  <a:srgbClr val="FF0000"/>
                </a:solidFill>
                <a:latin typeface="Times New Roman" panose="02020603050405020304" pitchFamily="18" charset="0"/>
                <a:cs typeface="Times New Roman" panose="02020603050405020304" pitchFamily="18" charset="0"/>
              </a:rPr>
              <a:t>CHỦ ĐỀ: LỚP SÂU BỌ</a:t>
            </a:r>
          </a:p>
        </p:txBody>
      </p:sp>
      <p:sp>
        <p:nvSpPr>
          <p:cNvPr id="9" name="TextBox 8">
            <a:extLst>
              <a:ext uri="{FF2B5EF4-FFF2-40B4-BE49-F238E27FC236}">
                <a16:creationId xmlns:a16="http://schemas.microsoft.com/office/drawing/2014/main" id="{3F31459C-6A1A-428A-8DF8-34F0F1C2EDD4}"/>
              </a:ext>
            </a:extLst>
          </p:cNvPr>
          <p:cNvSpPr txBox="1"/>
          <p:nvPr/>
        </p:nvSpPr>
        <p:spPr>
          <a:xfrm>
            <a:off x="196948" y="3306045"/>
            <a:ext cx="11507372" cy="2862322"/>
          </a:xfrm>
          <a:prstGeom prst="rect">
            <a:avLst/>
          </a:prstGeom>
          <a:noFill/>
        </p:spPr>
        <p:txBody>
          <a:bodyPr wrap="square" rtlCol="0">
            <a:spAutoFit/>
          </a:bodyPr>
          <a:lstStyle/>
          <a:p>
            <a:pPr marL="400050" indent="-400050">
              <a:buAutoNum type="romanUcPeriod"/>
            </a:pPr>
            <a:r>
              <a:rPr lang="en-US" sz="6000" b="1" dirty="0" err="1">
                <a:solidFill>
                  <a:srgbClr val="002060"/>
                </a:solidFill>
                <a:latin typeface="Times New Roman" panose="02020603050405020304" pitchFamily="18" charset="0"/>
                <a:cs typeface="Times New Roman" panose="02020603050405020304" pitchFamily="18" charset="0"/>
              </a:rPr>
              <a:t>Châu</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chấu</a:t>
            </a:r>
            <a:endParaRPr lang="en-US" sz="6000" b="1" dirty="0">
              <a:solidFill>
                <a:srgbClr val="002060"/>
              </a:solidFill>
              <a:latin typeface="Times New Roman" panose="02020603050405020304" pitchFamily="18" charset="0"/>
              <a:cs typeface="Times New Roman" panose="02020603050405020304" pitchFamily="18" charset="0"/>
            </a:endParaRPr>
          </a:p>
          <a:p>
            <a:pPr marL="400050" indent="-400050">
              <a:buAutoNum type="romanUcPeriod"/>
            </a:pPr>
            <a:r>
              <a:rPr lang="en-US" sz="6000" b="1" dirty="0" err="1">
                <a:solidFill>
                  <a:srgbClr val="002060"/>
                </a:solidFill>
                <a:latin typeface="Times New Roman" panose="02020603050405020304" pitchFamily="18" charset="0"/>
                <a:cs typeface="Times New Roman" panose="02020603050405020304" pitchFamily="18" charset="0"/>
              </a:rPr>
              <a:t>Đa</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dạng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và</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đặc</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điểm</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chung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của</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lớp</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sâu</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bọ</a:t>
            </a:r>
            <a:endParaRPr lang="en-US" sz="6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803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24989" y="-20547"/>
            <a:ext cx="10515600" cy="1325563"/>
          </a:xfrm>
        </p:spPr>
        <p:txBody>
          <a:bodyPr>
            <a:normAutofit/>
          </a:bodyPr>
          <a:lstStyle/>
          <a:p>
            <a:pPr algn="ctr"/>
            <a:r>
              <a:rPr lang="en-US" sz="4800" b="1" dirty="0">
                <a:solidFill>
                  <a:srgbClr val="0033CC"/>
                </a:solidFill>
                <a:latin typeface="Arial" panose="020B0604020202020204" pitchFamily="34" charset="0"/>
                <a:cs typeface="Arial" panose="020B0604020202020204" pitchFamily="34" charset="0"/>
              </a:rPr>
              <a:t>4. </a:t>
            </a:r>
            <a:r>
              <a:rPr lang="vi-VN" sz="4800" b="1" dirty="0">
                <a:solidFill>
                  <a:srgbClr val="0033CC"/>
                </a:solidFill>
                <a:latin typeface="Arial" panose="020B0604020202020204" pitchFamily="34" charset="0"/>
                <a:cs typeface="Arial" panose="020B0604020202020204" pitchFamily="34" charset="0"/>
              </a:rPr>
              <a:t>SINH SẢN VÀ PHÁT TRIỂN</a:t>
            </a:r>
          </a:p>
        </p:txBody>
      </p:sp>
      <p:sp>
        <p:nvSpPr>
          <p:cNvPr id="4" name="Rectangle 3"/>
          <p:cNvSpPr/>
          <p:nvPr/>
        </p:nvSpPr>
        <p:spPr>
          <a:xfrm>
            <a:off x="0" y="5492460"/>
            <a:ext cx="5917315" cy="1323439"/>
          </a:xfrm>
          <a:prstGeom prst="rect">
            <a:avLst/>
          </a:prstGeom>
        </p:spPr>
        <p:txBody>
          <a:bodyPr wrap="square">
            <a:spAutoFit/>
          </a:bodyPr>
          <a:lstStyle/>
          <a:p>
            <a:pPr algn="just"/>
            <a:r>
              <a:rPr lang="vi-VN" sz="2000" dirty="0">
                <a:solidFill>
                  <a:srgbClr val="009900"/>
                </a:solidFill>
                <a:latin typeface="Arial" panose="020B0604020202020204" pitchFamily="34" charset="0"/>
                <a:cs typeface="Arial" panose="020B0604020202020204" pitchFamily="34" charset="0"/>
              </a:rPr>
              <a:t>Theo các con số được Bộ Nông nghiệp Ấn Độ công bố, từ đầu tháng 5, các đợt châu chấu sa mạc đã phá hoại khoảng 200 nghìn ha cây trồng nông nghiệp tại Ấn Độ.</a:t>
            </a:r>
            <a:endParaRPr lang="en-US" sz="2000" dirty="0">
              <a:solidFill>
                <a:srgbClr val="0099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067" y="1187450"/>
            <a:ext cx="5538653" cy="402034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6248400" y="5380672"/>
            <a:ext cx="5943600" cy="1477328"/>
          </a:xfrm>
          <a:prstGeom prst="rect">
            <a:avLst/>
          </a:prstGeom>
        </p:spPr>
        <p:txBody>
          <a:bodyPr wrap="square">
            <a:spAutoFit/>
          </a:bodyPr>
          <a:lstStyle/>
          <a:p>
            <a:pPr algn="just"/>
            <a:r>
              <a:rPr lang="vi-VN" dirty="0">
                <a:solidFill>
                  <a:srgbClr val="0033CC"/>
                </a:solidFill>
                <a:latin typeface="Arial" panose="020B0604020202020204" pitchFamily="34" charset="0"/>
                <a:cs typeface="Arial" panose="020B0604020202020204" pitchFamily="34" charset="0"/>
              </a:rPr>
              <a:t>Châu chấu bám dày đặc trên một cái cây ở Quetta, Pakistan, vào ngày 12 tháng 6 năm 2020. Các quan chức Pakistan nói rằng một đợt bùng phát châu chấu sa mạc đang lan rộng khắp quốc gia này, gây ra mối đe dọa đối với an ninh lương thực.</a:t>
            </a:r>
            <a:endParaRPr lang="en-US" dirty="0">
              <a:solidFill>
                <a:srgbClr val="0033CC"/>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133" y="1187450"/>
            <a:ext cx="5651996" cy="40203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8805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828" y="300237"/>
            <a:ext cx="10515600" cy="993412"/>
          </a:xfrm>
        </p:spPr>
        <p:txBody>
          <a:bodyPr/>
          <a:lstStyle/>
          <a:p>
            <a:pPr algn="ctr"/>
            <a:r>
              <a:rPr lang="en-US" b="1" dirty="0">
                <a:solidFill>
                  <a:srgbClr val="0033CC"/>
                </a:solidFill>
                <a:latin typeface="Arial" panose="020B0604020202020204" pitchFamily="34" charset="0"/>
                <a:cs typeface="Arial" panose="020B0604020202020204" pitchFamily="34" charset="0"/>
              </a:rPr>
              <a:t>4.</a:t>
            </a:r>
            <a:r>
              <a:rPr lang="vi-VN" b="1" dirty="0">
                <a:solidFill>
                  <a:srgbClr val="0033CC"/>
                </a:solidFill>
                <a:latin typeface="Arial" panose="020B0604020202020204" pitchFamily="34" charset="0"/>
                <a:cs typeface="Arial" panose="020B0604020202020204" pitchFamily="34" charset="0"/>
              </a:rPr>
              <a:t> SINH SẢN VÀ PHÁT TRIỂN</a:t>
            </a:r>
          </a:p>
        </p:txBody>
      </p:sp>
      <p:sp>
        <p:nvSpPr>
          <p:cNvPr id="5" name="Rectangle 4"/>
          <p:cNvSpPr/>
          <p:nvPr/>
        </p:nvSpPr>
        <p:spPr>
          <a:xfrm>
            <a:off x="1584943" y="6211225"/>
            <a:ext cx="4048571" cy="646331"/>
          </a:xfrm>
          <a:prstGeom prst="rect">
            <a:avLst/>
          </a:prstGeom>
        </p:spPr>
        <p:txBody>
          <a:bodyPr wrap="square">
            <a:spAutoFit/>
          </a:bodyPr>
          <a:lstStyle/>
          <a:p>
            <a:r>
              <a:rPr lang="en-US" b="1" i="1" dirty="0">
                <a:latin typeface="Arial" panose="020B0604020202020204" pitchFamily="34" charset="0"/>
                <a:cs typeface="Arial" panose="020B0604020202020204" pitchFamily="34" charset="0"/>
              </a:rPr>
              <a:t>C</a:t>
            </a:r>
            <a:r>
              <a:rPr lang="vi-VN" b="1" i="1" dirty="0">
                <a:latin typeface="Arial" panose="020B0604020202020204" pitchFamily="34" charset="0"/>
                <a:cs typeface="Arial" panose="020B0604020202020204" pitchFamily="34" charset="0"/>
              </a:rPr>
              <a:t>hâu chấu mía </a:t>
            </a:r>
            <a:r>
              <a:rPr lang="en-US" b="1" i="1" dirty="0">
                <a:latin typeface="Arial" panose="020B0604020202020204" pitchFamily="34" charset="0"/>
                <a:cs typeface="Arial" panose="020B0604020202020204" pitchFamily="34" charset="0"/>
              </a:rPr>
              <a:t>t</a:t>
            </a:r>
            <a:r>
              <a:rPr lang="vi-VN" b="1" i="1" dirty="0">
                <a:latin typeface="Arial" panose="020B0604020202020204" pitchFamily="34" charset="0"/>
                <a:cs typeface="Arial" panose="020B0604020202020204" pitchFamily="34" charset="0"/>
              </a:rPr>
              <a:t>rưởng thành : con đực (bên trái), con cái (bên phải).</a:t>
            </a:r>
            <a:endParaRPr lang="vi-VN" sz="2800" b="1" dirty="0">
              <a:latin typeface="Arial" panose="020B0604020202020204" pitchFamily="34" charset="0"/>
              <a:cs typeface="Arial" panose="020B0604020202020204" pitchFamily="34" charset="0"/>
            </a:endParaRPr>
          </a:p>
        </p:txBody>
      </p:sp>
      <p:sp>
        <p:nvSpPr>
          <p:cNvPr id="6" name="Rectangle 5"/>
          <p:cNvSpPr/>
          <p:nvPr/>
        </p:nvSpPr>
        <p:spPr>
          <a:xfrm>
            <a:off x="9152164" y="1729042"/>
            <a:ext cx="184731" cy="369332"/>
          </a:xfrm>
          <a:prstGeom prst="rect">
            <a:avLst/>
          </a:prstGeom>
        </p:spPr>
        <p:txBody>
          <a:bodyPr wrap="none">
            <a:spAutoFit/>
          </a:bodyPr>
          <a:lstStyle/>
          <a:p>
            <a:endParaRPr lang="en-US" dirty="0"/>
          </a:p>
        </p:txBody>
      </p:sp>
      <p:sp>
        <p:nvSpPr>
          <p:cNvPr id="7" name="Rectangle 6"/>
          <p:cNvSpPr/>
          <p:nvPr/>
        </p:nvSpPr>
        <p:spPr>
          <a:xfrm>
            <a:off x="6673308" y="4931361"/>
            <a:ext cx="4957712" cy="1815882"/>
          </a:xfrm>
          <a:prstGeom prst="rect">
            <a:avLst/>
          </a:prstGeom>
        </p:spPr>
        <p:txBody>
          <a:bodyPr wrap="square">
            <a:spAutoFit/>
          </a:bodyPr>
          <a:lstStyle/>
          <a:p>
            <a:pPr marL="457200" indent="-457200" algn="just">
              <a:buFontTx/>
              <a:buChar char="-"/>
            </a:pPr>
            <a:r>
              <a:rPr lang="en-US" sz="2800" b="1" dirty="0" err="1">
                <a:latin typeface="Arial" panose="020B0604020202020204" pitchFamily="34" charset="0"/>
                <a:cs typeface="Arial" panose="020B0604020202020204" pitchFamily="34" charset="0"/>
              </a:rPr>
              <a:t>Châu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chấu</a:t>
            </a:r>
            <a:r>
              <a:rPr lang="en-US" sz="2800" b="1" dirty="0">
                <a:latin typeface="Arial" panose="020B0604020202020204" pitchFamily="34" charset="0"/>
                <a:cs typeface="Arial" panose="020B0604020202020204" pitchFamily="34" charset="0"/>
              </a:rPr>
              <a:t> </a:t>
            </a:r>
            <a:r>
              <a:rPr lang="en-US" sz="2800" b="1" dirty="0" err="1">
                <a:solidFill>
                  <a:srgbClr val="0033CC"/>
                </a:solidFill>
                <a:latin typeface="Arial" panose="020B0604020202020204" pitchFamily="34" charset="0"/>
                <a:cs typeface="Arial" panose="020B0604020202020204" pitchFamily="34" charset="0"/>
              </a:rPr>
              <a:t>phân</a:t>
            </a:r>
            <a:r>
              <a:rPr lang="en-US" sz="2800" b="1" dirty="0">
                <a:solidFill>
                  <a:srgbClr val="0033CC"/>
                </a:solidFill>
                <a:latin typeface="Arial" panose="020B0604020202020204" pitchFamily="34" charset="0"/>
                <a:cs typeface="Arial" panose="020B0604020202020204" pitchFamily="34" charset="0"/>
              </a:rPr>
              <a:t> </a:t>
            </a:r>
            <a:r>
              <a:rPr lang="en-US" sz="2800" b="1" dirty="0" err="1">
                <a:solidFill>
                  <a:srgbClr val="0033CC"/>
                </a:solidFill>
                <a:latin typeface="Arial" panose="020B0604020202020204" pitchFamily="34" charset="0"/>
                <a:cs typeface="Arial" panose="020B0604020202020204" pitchFamily="34" charset="0"/>
              </a:rPr>
              <a:t>tính</a:t>
            </a:r>
            <a:r>
              <a:rPr lang="en-US" sz="2800" b="1" dirty="0">
                <a:latin typeface="Arial" panose="020B0604020202020204" pitchFamily="34" charset="0"/>
                <a:cs typeface="Arial" panose="020B0604020202020204" pitchFamily="34" charset="0"/>
              </a:rPr>
              <a:t>.</a:t>
            </a:r>
          </a:p>
          <a:p>
            <a:pPr marL="457200" indent="-457200" algn="just">
              <a:buFontTx/>
              <a:buChar char="-"/>
            </a:pPr>
            <a:r>
              <a:rPr lang="en-US" sz="2800" b="1" dirty="0" err="1">
                <a:latin typeface="Arial" panose="020B0604020202020204" pitchFamily="34" charset="0"/>
                <a:cs typeface="Arial" panose="020B0604020202020204" pitchFamily="34" charset="0"/>
              </a:rPr>
              <a:t>Tuyến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sinh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dục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chùm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tuyến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phụ</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sinh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dục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ống</a:t>
            </a:r>
            <a:r>
              <a:rPr lang="en-US" sz="2800" b="1" dirty="0">
                <a:latin typeface="Arial" panose="020B0604020202020204" pitchFamily="34" charset="0"/>
                <a:cs typeface="Arial" panose="020B0604020202020204" pitchFamily="34"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65" y="1194440"/>
            <a:ext cx="5456449" cy="4644862"/>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7720" y="1221909"/>
            <a:ext cx="5453299" cy="3438525"/>
          </a:xfrm>
          <a:prstGeom prst="rect">
            <a:avLst/>
          </a:prstGeom>
          <a:ln>
            <a:noFill/>
          </a:ln>
          <a:effectLst>
            <a:outerShdw blurRad="292100" dist="139700" dir="2700000" algn="tl" rotWithShape="0">
              <a:srgbClr val="333333">
                <a:alpha val="65000"/>
              </a:srgbClr>
            </a:outerShdw>
          </a:effectLst>
        </p:spPr>
      </p:pic>
      <p:pic>
        <p:nvPicPr>
          <p:cNvPr id="9" name="Picture 15" descr="viet3">
            <a:extLst>
              <a:ext uri="{FF2B5EF4-FFF2-40B4-BE49-F238E27FC236}">
                <a16:creationId xmlns:a16="http://schemas.microsoft.com/office/drawing/2014/main" id="{431B2907-285A-4680-BDE4-E0B7D9752D0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35108" y="5026491"/>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1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64512" y="6168733"/>
            <a:ext cx="4998720" cy="523220"/>
          </a:xfrm>
          <a:prstGeom prst="rect">
            <a:avLst/>
          </a:prstGeom>
        </p:spPr>
        <p:txBody>
          <a:bodyPr wrap="square">
            <a:spAutoFit/>
          </a:bodyPr>
          <a:lstStyle/>
          <a:p>
            <a:pPr algn="just"/>
            <a:r>
              <a:rPr lang="vi-VN" sz="2800" b="1" dirty="0">
                <a:latin typeface="Arial" panose="020B0604020202020204" pitchFamily="34" charset="0"/>
                <a:cs typeface="Arial" panose="020B0604020202020204" pitchFamily="34" charset="0"/>
              </a:rPr>
              <a:t>Trứng đẻ dưới đất thành ổ</a:t>
            </a:r>
            <a:endParaRPr lang="en-US" sz="2800" b="1"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806903" y="235131"/>
            <a:ext cx="10515600" cy="993412"/>
          </a:xfrm>
        </p:spPr>
        <p:txBody>
          <a:bodyPr/>
          <a:lstStyle/>
          <a:p>
            <a:pPr algn="ctr"/>
            <a:r>
              <a:rPr lang="en-US" b="1" dirty="0">
                <a:solidFill>
                  <a:srgbClr val="0033CC"/>
                </a:solidFill>
                <a:latin typeface="Arial" panose="020B0604020202020204" pitchFamily="34" charset="0"/>
                <a:cs typeface="Arial" panose="020B0604020202020204" pitchFamily="34" charset="0"/>
              </a:rPr>
              <a:t>4. </a:t>
            </a:r>
            <a:r>
              <a:rPr lang="vi-VN" b="1" dirty="0">
                <a:solidFill>
                  <a:srgbClr val="0033CC"/>
                </a:solidFill>
                <a:latin typeface="Arial" panose="020B0604020202020204" pitchFamily="34" charset="0"/>
                <a:cs typeface="Arial" panose="020B0604020202020204" pitchFamily="34" charset="0"/>
              </a:rPr>
              <a:t>SINH SẢN VÀ PHÁT TRIỂN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38" y="1375817"/>
            <a:ext cx="5837465" cy="4645641"/>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68895" y="6168733"/>
            <a:ext cx="5554149" cy="523220"/>
          </a:xfrm>
          <a:prstGeom prst="rect">
            <a:avLst/>
          </a:prstGeom>
        </p:spPr>
        <p:txBody>
          <a:bodyPr wrap="none">
            <a:spAutoFit/>
          </a:bodyPr>
          <a:lstStyle/>
          <a:p>
            <a:pPr algn="just"/>
            <a:r>
              <a:rPr lang="vi-VN" sz="2800" b="1" dirty="0">
                <a:latin typeface="Arial" panose="020B0604020202020204" pitchFamily="34" charset="0"/>
                <a:cs typeface="Arial" panose="020B0604020202020204" pitchFamily="34" charset="0"/>
              </a:rPr>
              <a:t>Trứng hình ống, màu vàng đậm</a:t>
            </a:r>
            <a:endParaRPr lang="en-US" sz="28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341" y="1375816"/>
            <a:ext cx="5617150" cy="46456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9709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731" y="1104359"/>
            <a:ext cx="7393371" cy="523220"/>
          </a:xfrm>
          <a:prstGeom prst="rect">
            <a:avLst/>
          </a:prstGeom>
        </p:spPr>
        <p:txBody>
          <a:bodyPr wrap="none">
            <a:spAutoFit/>
          </a:bodyPr>
          <a:lstStyle/>
          <a:p>
            <a:pPr algn="just"/>
            <a:r>
              <a:rPr lang="en-US" sz="2800" b="1" dirty="0">
                <a:solidFill>
                  <a:srgbClr val="FF0066"/>
                </a:solidFill>
                <a:latin typeface="Arial" panose="020B0604020202020204" pitchFamily="34" charset="0"/>
                <a:cs typeface="Arial" panose="020B0604020202020204" pitchFamily="34" charset="0"/>
              </a:rPr>
              <a:t>* </a:t>
            </a:r>
            <a:r>
              <a:rPr lang="vi-VN" sz="2800" b="1" dirty="0">
                <a:solidFill>
                  <a:srgbClr val="FF0066"/>
                </a:solidFill>
                <a:latin typeface="Arial" panose="020B0604020202020204" pitchFamily="34" charset="0"/>
                <a:cs typeface="Arial" panose="020B0604020202020204" pitchFamily="34" charset="0"/>
              </a:rPr>
              <a:t>Phát triển qua biến thái không hoàn toàn</a:t>
            </a:r>
            <a:endParaRPr lang="en-US" sz="2800" b="1" dirty="0">
              <a:solidFill>
                <a:srgbClr val="FF0066"/>
              </a:solidFill>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838199" y="-30701"/>
            <a:ext cx="10515600" cy="1325563"/>
          </a:xfrm>
        </p:spPr>
        <p:txBody>
          <a:bodyPr/>
          <a:lstStyle/>
          <a:p>
            <a:pPr algn="ctr"/>
            <a:r>
              <a:rPr lang="en-US" b="1" dirty="0">
                <a:solidFill>
                  <a:srgbClr val="0033CC"/>
                </a:solidFill>
                <a:latin typeface="Arial" panose="020B0604020202020204" pitchFamily="34" charset="0"/>
                <a:cs typeface="Arial" panose="020B0604020202020204" pitchFamily="34" charset="0"/>
              </a:rPr>
              <a:t>4. </a:t>
            </a:r>
            <a:r>
              <a:rPr lang="vi-VN" b="1" dirty="0">
                <a:solidFill>
                  <a:srgbClr val="0033CC"/>
                </a:solidFill>
                <a:latin typeface="Arial" panose="020B0604020202020204" pitchFamily="34" charset="0"/>
                <a:cs typeface="Arial" panose="020B0604020202020204" pitchFamily="34" charset="0"/>
              </a:rPr>
              <a:t>SINH SẢN VÀ PHÁT TRIỂN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1" y="1793466"/>
            <a:ext cx="5978767" cy="399447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03412" y="5903893"/>
            <a:ext cx="12192001" cy="954107"/>
          </a:xfrm>
          <a:prstGeom prst="rect">
            <a:avLst/>
          </a:prstGeom>
        </p:spPr>
        <p:txBody>
          <a:bodyPr wrap="square">
            <a:spAutoFit/>
          </a:bodyPr>
          <a:lstStyle/>
          <a:p>
            <a:r>
              <a:rPr lang="vi-VN" sz="2800" b="1" dirty="0">
                <a:solidFill>
                  <a:srgbClr val="009900"/>
                </a:solidFill>
                <a:latin typeface="Arial" panose="020B0604020202020204" pitchFamily="34" charset="0"/>
                <a:cs typeface="Arial" panose="020B0604020202020204" pitchFamily="34" charset="0"/>
              </a:rPr>
              <a:t>Châu chấu non </a:t>
            </a:r>
            <a:r>
              <a:rPr lang="vi-VN" sz="2800" b="1" dirty="0">
                <a:solidFill>
                  <a:srgbClr val="000000"/>
                </a:solidFill>
                <a:latin typeface="Arial" panose="020B0604020202020204" pitchFamily="34" charset="0"/>
                <a:cs typeface="Arial" panose="020B0604020202020204" pitchFamily="34" charset="0"/>
              </a:rPr>
              <a:t>nở ra đã giống trưởng thành nhưng nhỏ, chưa đủ cánh, phải sau </a:t>
            </a:r>
            <a:r>
              <a:rPr lang="vi-VN" sz="2800" b="1" dirty="0">
                <a:solidFill>
                  <a:srgbClr val="009900"/>
                </a:solidFill>
                <a:latin typeface="Arial" panose="020B0604020202020204" pitchFamily="34" charset="0"/>
                <a:cs typeface="Arial" panose="020B0604020202020204" pitchFamily="34" charset="0"/>
              </a:rPr>
              <a:t>nhiều lần lột xác mới trở thành con trưởng thành</a:t>
            </a:r>
            <a:r>
              <a:rPr lang="vi-VN" sz="2800" b="1" dirty="0">
                <a:solidFill>
                  <a:srgbClr val="000000"/>
                </a:solidFill>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238" y="1743530"/>
            <a:ext cx="5443206" cy="4044412"/>
          </a:xfrm>
          <a:prstGeom prst="rect">
            <a:avLst/>
          </a:prstGeom>
          <a:ln>
            <a:noFill/>
          </a:ln>
          <a:effectLst>
            <a:outerShdw blurRad="292100" dist="139700" dir="2700000" algn="tl" rotWithShape="0">
              <a:srgbClr val="333333">
                <a:alpha val="65000"/>
              </a:srgbClr>
            </a:outerShdw>
          </a:effectLst>
        </p:spPr>
      </p:pic>
      <p:pic>
        <p:nvPicPr>
          <p:cNvPr id="7" name="Picture 15" descr="viet3">
            <a:extLst>
              <a:ext uri="{FF2B5EF4-FFF2-40B4-BE49-F238E27FC236}">
                <a16:creationId xmlns:a16="http://schemas.microsoft.com/office/drawing/2014/main" id="{046F6E7F-65FA-4BD5-A4B6-0A9BE9CFAB9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89102" y="990062"/>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19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3385"/>
          <a:stretch/>
        </p:blipFill>
        <p:spPr>
          <a:xfrm>
            <a:off x="0" y="0"/>
            <a:ext cx="12191999" cy="6625883"/>
          </a:xfrm>
          <a:prstGeom prst="rect">
            <a:avLst/>
          </a:prstGeom>
        </p:spPr>
      </p:pic>
    </p:spTree>
    <p:extLst>
      <p:ext uri="{BB962C8B-B14F-4D97-AF65-F5344CB8AC3E}">
        <p14:creationId xmlns:p14="http://schemas.microsoft.com/office/powerpoint/2010/main" val="1022637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A07A54D-53C2-45CC-ACB1-BC48DB326EF3}"/>
              </a:ext>
            </a:extLst>
          </p:cNvPr>
          <p:cNvSpPr txBox="1"/>
          <p:nvPr/>
        </p:nvSpPr>
        <p:spPr>
          <a:xfrm>
            <a:off x="196948" y="492369"/>
            <a:ext cx="11873132"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CHỦ ĐỀ: LỚP SÂU BỌ</a:t>
            </a:r>
          </a:p>
        </p:txBody>
      </p:sp>
      <p:sp>
        <p:nvSpPr>
          <p:cNvPr id="9" name="TextBox 8">
            <a:extLst>
              <a:ext uri="{FF2B5EF4-FFF2-40B4-BE49-F238E27FC236}">
                <a16:creationId xmlns:a16="http://schemas.microsoft.com/office/drawing/2014/main" id="{3F31459C-6A1A-428A-8DF8-34F0F1C2EDD4}"/>
              </a:ext>
            </a:extLst>
          </p:cNvPr>
          <p:cNvSpPr txBox="1"/>
          <p:nvPr/>
        </p:nvSpPr>
        <p:spPr>
          <a:xfrm>
            <a:off x="342314" y="4084983"/>
            <a:ext cx="11507372" cy="212365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6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II. </a:t>
            </a:r>
            <a:r>
              <a:rPr kumimoji="0" lang="en-US" sz="6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Đa</a:t>
            </a:r>
            <a:r>
              <a:rPr kumimoji="0" lang="en-US" sz="6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dạng</a:t>
            </a:r>
            <a:r>
              <a:rPr kumimoji="0" lang="en-US" sz="6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và</a:t>
            </a:r>
            <a:r>
              <a:rPr kumimoji="0" lang="en-US" sz="6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đặc</a:t>
            </a:r>
            <a:r>
              <a:rPr kumimoji="0" lang="en-US" sz="6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điểm</a:t>
            </a:r>
            <a:r>
              <a:rPr kumimoji="0" lang="en-US" sz="6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chung</a:t>
            </a:r>
            <a:r>
              <a:rPr kumimoji="0" lang="en-US" sz="6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6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lớp</a:t>
            </a:r>
            <a:r>
              <a:rPr kumimoji="0" lang="en-US" sz="6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sâu</a:t>
            </a:r>
            <a:r>
              <a:rPr kumimoji="0" lang="en-US" sz="6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bọ</a:t>
            </a:r>
            <a:endParaRPr kumimoji="0" lang="en-US" sz="6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7810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478" y="457048"/>
            <a:ext cx="53783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1.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Một</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số</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đại</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diện</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sâu</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bọ</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khác</a:t>
            </a:r>
            <a:endPar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7332619" y="1585893"/>
            <a:ext cx="4859381" cy="48320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Có</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số</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loài</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phong</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phú</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nhất</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trong</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giới</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động</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vật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33CC"/>
                </a:solidFill>
                <a:effectLst/>
                <a:uLnTx/>
                <a:uFillTx/>
                <a:latin typeface="Arial" panose="020B0604020202020204" pitchFamily="34" charset="0"/>
                <a:ea typeface="+mn-ea"/>
                <a:cs typeface="Arial" panose="020B0604020202020204" pitchFamily="34" charset="0"/>
              </a:rPr>
              <a:t>gấp</a:t>
            </a:r>
            <a:r>
              <a:rPr kumimoji="0" lang="en-US" sz="2800" b="1"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rPr>
              <a:t> 2 – 3 </a:t>
            </a:r>
            <a:r>
              <a:rPr kumimoji="0" lang="en-US" sz="2800" b="1" i="0" u="none" strike="noStrike" kern="1200" cap="none" spc="0" normalizeH="0" baseline="0" noProof="0" dirty="0" err="1">
                <a:ln>
                  <a:noFill/>
                </a:ln>
                <a:solidFill>
                  <a:srgbClr val="0033CC"/>
                </a:solidFill>
                <a:effectLst/>
                <a:uLnTx/>
                <a:uFillTx/>
                <a:latin typeface="Arial" panose="020B0604020202020204" pitchFamily="34" charset="0"/>
                <a:ea typeface="+mn-ea"/>
                <a:cs typeface="Arial" panose="020B0604020202020204" pitchFamily="34" charset="0"/>
              </a:rPr>
              <a:t>lần</a:t>
            </a:r>
            <a:r>
              <a:rPr kumimoji="0" lang="en-US" sz="2800" b="1"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loài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còn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lại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Có </a:t>
            </a:r>
            <a:r>
              <a:rPr kumimoji="0" lang="vi-VN" sz="28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hình thái, lối sống và tập tính phong phú</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Có thể bay </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và </a:t>
            </a:r>
            <a:r>
              <a:rPr kumimoji="0" lang="vi-VN"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trong quá trình phát triển có biến thái</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cơ thể lột xác thay đổi hình dạng nhiều lần cho đến khi trưởng thành.</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8" y="1331966"/>
            <a:ext cx="7040880" cy="5652043"/>
          </a:xfrm>
          <a:prstGeom prst="rect">
            <a:avLst/>
          </a:prstGeom>
        </p:spPr>
      </p:pic>
    </p:spTree>
    <p:extLst>
      <p:ext uri="{BB962C8B-B14F-4D97-AF65-F5344CB8AC3E}">
        <p14:creationId xmlns:p14="http://schemas.microsoft.com/office/powerpoint/2010/main" val="2319604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22616"/>
          <a:stretch/>
        </p:blipFill>
        <p:spPr>
          <a:xfrm>
            <a:off x="274335" y="2440298"/>
            <a:ext cx="11495299" cy="4389565"/>
          </a:xfrm>
          <a:prstGeom prst="rect">
            <a:avLst/>
          </a:prstGeom>
        </p:spPr>
      </p:pic>
      <p:sp>
        <p:nvSpPr>
          <p:cNvPr id="8" name="Rectangle 7"/>
          <p:cNvSpPr/>
          <p:nvPr/>
        </p:nvSpPr>
        <p:spPr>
          <a:xfrm>
            <a:off x="247112" y="1423147"/>
            <a:ext cx="11808823"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Sâu bọ phân bố rộng khắp các môi trường trên trái đất như: </a:t>
            </a:r>
            <a:b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vi-VN"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dưới nước</a:t>
            </a:r>
            <a:r>
              <a:rPr kumimoji="0" lang="vi-VN" sz="28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 trên cạn</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800" b="1"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rPr>
              <a:t>sống tự do và kí sinh</a:t>
            </a: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6" name="Rectangle 5">
            <a:extLst>
              <a:ext uri="{FF2B5EF4-FFF2-40B4-BE49-F238E27FC236}">
                <a16:creationId xmlns:a16="http://schemas.microsoft.com/office/drawing/2014/main" id="{E9C9069A-D18C-4F79-9B8E-CF4957544FAE}"/>
              </a:ext>
            </a:extLst>
          </p:cNvPr>
          <p:cNvSpPr/>
          <p:nvPr/>
        </p:nvSpPr>
        <p:spPr>
          <a:xfrm>
            <a:off x="546478" y="696202"/>
            <a:ext cx="53783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1.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Một</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số</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đại</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diện</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sâu</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bọ</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khác</a:t>
            </a:r>
            <a:endPar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pic>
        <p:nvPicPr>
          <p:cNvPr id="5" name="Picture 15" descr="viet3">
            <a:extLst>
              <a:ext uri="{FF2B5EF4-FFF2-40B4-BE49-F238E27FC236}">
                <a16:creationId xmlns:a16="http://schemas.microsoft.com/office/drawing/2014/main" id="{BBDED58B-7042-4402-A898-570BA53B209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67129" y="653012"/>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23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1966"/>
            <a:ext cx="5734594" cy="552603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52765"/>
          <a:stretch/>
        </p:blipFill>
        <p:spPr>
          <a:xfrm>
            <a:off x="5634446" y="1520354"/>
            <a:ext cx="6557554" cy="4441371"/>
          </a:xfrm>
          <a:prstGeom prst="rect">
            <a:avLst/>
          </a:prstGeom>
        </p:spPr>
      </p:pic>
      <p:sp>
        <p:nvSpPr>
          <p:cNvPr id="2" name="Rectangle 1"/>
          <p:cNvSpPr/>
          <p:nvPr/>
        </p:nvSpPr>
        <p:spPr>
          <a:xfrm>
            <a:off x="5941423" y="5961725"/>
            <a:ext cx="59436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Mắt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kép</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Cơ thể sâu bọ có ba phần: </a:t>
            </a:r>
            <a:r>
              <a:rPr kumimoji="0" lang="vi-VN" sz="2400" b="1"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rPr>
              <a:t>đầu, ngực, bụng</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8" name="Rectangle 7">
            <a:extLst>
              <a:ext uri="{FF2B5EF4-FFF2-40B4-BE49-F238E27FC236}">
                <a16:creationId xmlns:a16="http://schemas.microsoft.com/office/drawing/2014/main" id="{94BBEE3A-7A4F-46D0-9625-CA638AABF1BF}"/>
              </a:ext>
            </a:extLst>
          </p:cNvPr>
          <p:cNvSpPr/>
          <p:nvPr/>
        </p:nvSpPr>
        <p:spPr>
          <a:xfrm>
            <a:off x="546478" y="696202"/>
            <a:ext cx="53783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1.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Một</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số</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đại</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diện</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sâu</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bọ</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khác</a:t>
            </a:r>
            <a:endPar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09292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8562" r="-521"/>
          <a:stretch/>
        </p:blipFill>
        <p:spPr>
          <a:xfrm>
            <a:off x="222068" y="1331966"/>
            <a:ext cx="6544491" cy="46769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722" y="1314885"/>
            <a:ext cx="5199018" cy="4676948"/>
          </a:xfrm>
          <a:prstGeom prst="rect">
            <a:avLst/>
          </a:prstGeom>
        </p:spPr>
      </p:pic>
      <p:sp>
        <p:nvSpPr>
          <p:cNvPr id="8" name="Rectangle 7"/>
          <p:cNvSpPr/>
          <p:nvPr/>
        </p:nvSpPr>
        <p:spPr>
          <a:xfrm>
            <a:off x="6531429" y="5931969"/>
            <a:ext cx="5564778"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Mắt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kép</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Cơ thể sâu bọ có ba phần: </a:t>
            </a:r>
            <a:r>
              <a:rPr kumimoji="0" lang="vi-VN" sz="2400" b="1"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rPr>
              <a:t>đầu, ngực, bụng</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thái</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hoàn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toàn</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a:xfrm>
            <a:off x="242712" y="5974751"/>
            <a:ext cx="59436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Mắt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kép</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Cơ thể sâu bọ có ba phần: </a:t>
            </a:r>
            <a:r>
              <a:rPr kumimoji="0" lang="vi-VN" sz="2400" b="1"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rPr>
              <a:t>đầu, ngực, bụng</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Rectangle 9">
            <a:extLst>
              <a:ext uri="{FF2B5EF4-FFF2-40B4-BE49-F238E27FC236}">
                <a16:creationId xmlns:a16="http://schemas.microsoft.com/office/drawing/2014/main" id="{C9B8CC19-5E23-487B-BC2E-A770BA3B72A8}"/>
              </a:ext>
            </a:extLst>
          </p:cNvPr>
          <p:cNvSpPr/>
          <p:nvPr/>
        </p:nvSpPr>
        <p:spPr>
          <a:xfrm>
            <a:off x="546478" y="696202"/>
            <a:ext cx="53783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1.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Một</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số</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đại</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diện</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sâu</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bọ</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khác</a:t>
            </a:r>
            <a:endPar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12419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A07A54D-53C2-45CC-ACB1-BC48DB326EF3}"/>
              </a:ext>
            </a:extLst>
          </p:cNvPr>
          <p:cNvSpPr txBox="1"/>
          <p:nvPr/>
        </p:nvSpPr>
        <p:spPr>
          <a:xfrm>
            <a:off x="196948" y="492369"/>
            <a:ext cx="1187313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CHỦ ĐỀ: LỚP SÂU BỌ</a:t>
            </a:r>
          </a:p>
        </p:txBody>
      </p:sp>
      <p:sp>
        <p:nvSpPr>
          <p:cNvPr id="9" name="TextBox 8">
            <a:extLst>
              <a:ext uri="{FF2B5EF4-FFF2-40B4-BE49-F238E27FC236}">
                <a16:creationId xmlns:a16="http://schemas.microsoft.com/office/drawing/2014/main" id="{3F31459C-6A1A-428A-8DF8-34F0F1C2EDD4}"/>
              </a:ext>
            </a:extLst>
          </p:cNvPr>
          <p:cNvSpPr txBox="1"/>
          <p:nvPr/>
        </p:nvSpPr>
        <p:spPr>
          <a:xfrm>
            <a:off x="379828" y="4318918"/>
            <a:ext cx="11507372" cy="1200329"/>
          </a:xfrm>
          <a:prstGeom prst="rect">
            <a:avLst/>
          </a:prstGeom>
          <a:noFill/>
        </p:spPr>
        <p:txBody>
          <a:bodyPr wrap="square" rtlCol="0">
            <a:spAutoFit/>
          </a:bodyPr>
          <a:lstStyle/>
          <a:p>
            <a:pPr marL="400050" marR="0" lvl="0" indent="-400050" algn="l" defTabSz="914400" rtl="0" eaLnBrk="1" fontAlgn="auto" latinLnBrk="0" hangingPunct="1">
              <a:lnSpc>
                <a:spcPct val="100000"/>
              </a:lnSpc>
              <a:spcBef>
                <a:spcPts val="0"/>
              </a:spcBef>
              <a:spcAft>
                <a:spcPts val="0"/>
              </a:spcAft>
              <a:buClrTx/>
              <a:buSzTx/>
              <a:buFontTx/>
              <a:buAutoNum type="romanUcPeriod"/>
              <a:tabLst/>
              <a:defRPr/>
            </a:pPr>
            <a:r>
              <a:rPr kumimoji="0" lang="en-US" sz="7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Châu</a:t>
            </a:r>
            <a:r>
              <a:rPr kumimoji="0" lang="en-US" sz="7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chấu</a:t>
            </a:r>
            <a:endParaRPr kumimoji="0" lang="en-US" sz="7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40687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348" y="1329594"/>
            <a:ext cx="5212080" cy="47185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24" y="1329594"/>
            <a:ext cx="5240368" cy="4718510"/>
          </a:xfrm>
          <a:prstGeom prst="rect">
            <a:avLst/>
          </a:prstGeom>
        </p:spPr>
      </p:pic>
      <p:sp>
        <p:nvSpPr>
          <p:cNvPr id="8" name="Rectangle 7"/>
          <p:cNvSpPr/>
          <p:nvPr/>
        </p:nvSpPr>
        <p:spPr>
          <a:xfrm>
            <a:off x="283028" y="6048104"/>
            <a:ext cx="59436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Mắt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kép</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Cơ thể sâu bọ có ba phần: </a:t>
            </a:r>
            <a:r>
              <a:rPr kumimoji="0" lang="vi-VN" sz="2400" b="1"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rPr>
              <a:t>đầu, ngực, bụng</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thái</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hoàn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toàn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a:xfrm>
            <a:off x="5906588" y="6048103"/>
            <a:ext cx="59436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Mắt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kép</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Cơ thể sâu bọ có ba phần: </a:t>
            </a:r>
            <a:r>
              <a:rPr kumimoji="0" lang="vi-VN" sz="2400" b="1"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rPr>
              <a:t>đầu, ngực, bụng</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thái</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hoàn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toàn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1843CF05-1999-406B-93E3-E89E0101CC27}"/>
              </a:ext>
            </a:extLst>
          </p:cNvPr>
          <p:cNvSpPr/>
          <p:nvPr/>
        </p:nvSpPr>
        <p:spPr>
          <a:xfrm>
            <a:off x="546478" y="696202"/>
            <a:ext cx="53783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1.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Một</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số</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đại</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diện</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sâu</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bọ</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khác</a:t>
            </a:r>
            <a:endPar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40775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46" y="1397280"/>
            <a:ext cx="10792082" cy="4993675"/>
          </a:xfrm>
          <a:prstGeom prst="rect">
            <a:avLst/>
          </a:prstGeom>
        </p:spPr>
      </p:pic>
      <p:sp>
        <p:nvSpPr>
          <p:cNvPr id="7" name="Rectangle 6"/>
          <p:cNvSpPr/>
          <p:nvPr/>
        </p:nvSpPr>
        <p:spPr>
          <a:xfrm>
            <a:off x="182880" y="6390955"/>
            <a:ext cx="1185018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Mắt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kép</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Cơ thể sâu bọ có ba phần: </a:t>
            </a:r>
            <a:r>
              <a:rPr kumimoji="0" lang="vi-VN" sz="2400" b="1"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rPr>
              <a:t>đầu, ngực, bụng</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thái</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hoàn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toàn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D8179F5E-27BB-4E19-8565-1E17CDBBC683}"/>
              </a:ext>
            </a:extLst>
          </p:cNvPr>
          <p:cNvSpPr/>
          <p:nvPr/>
        </p:nvSpPr>
        <p:spPr>
          <a:xfrm>
            <a:off x="546478" y="696202"/>
            <a:ext cx="53783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1.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Một</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số</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đại</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diện</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sâu</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bọ</a:t>
            </a:r>
            <a:r>
              <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khác</a:t>
            </a:r>
            <a:endParaRPr kumimoji="0" lang="en-US"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4255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471" y="93080"/>
            <a:ext cx="11165058" cy="810532"/>
          </a:xfrm>
        </p:spPr>
        <p:txBody>
          <a:bodyPr>
            <a:normAutofit/>
          </a:bodyPr>
          <a:lstStyle/>
          <a:p>
            <a:pPr algn="ctr"/>
            <a:r>
              <a:rPr lang="en-US" sz="3200" b="1" dirty="0">
                <a:solidFill>
                  <a:srgbClr val="0033CC"/>
                </a:solidFill>
                <a:latin typeface="Arial" panose="020B0604020202020204" pitchFamily="34" charset="0"/>
                <a:cs typeface="Arial" panose="020B0604020202020204" pitchFamily="34" charset="0"/>
              </a:rPr>
              <a:t>2. ĐẶC ĐIỂM CHUNG VÀ VAI TRÒ THỰC TIỄN</a:t>
            </a:r>
          </a:p>
        </p:txBody>
      </p:sp>
      <p:sp>
        <p:nvSpPr>
          <p:cNvPr id="3" name="Rectangle 2"/>
          <p:cNvSpPr/>
          <p:nvPr/>
        </p:nvSpPr>
        <p:spPr>
          <a:xfrm>
            <a:off x="7098512" y="1663567"/>
            <a:ext cx="4636287" cy="4524315"/>
          </a:xfrm>
          <a:prstGeom prst="rect">
            <a:avLst/>
          </a:prstGeom>
          <a:solidFill>
            <a:schemeClr val="accent4">
              <a:lumMod val="40000"/>
              <a:lumOff val="6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Cơ thể sâu bọ có ba phần: </a:t>
            </a:r>
            <a:r>
              <a:rPr kumimoji="0" lang="vi-VN" sz="3200" b="1" i="0" u="none" strike="noStrike" kern="1200" cap="none" spc="0" normalizeH="0" baseline="0" noProof="0" dirty="0">
                <a:ln>
                  <a:noFill/>
                </a:ln>
                <a:solidFill>
                  <a:srgbClr val="0033CC"/>
                </a:solidFill>
                <a:effectLst/>
                <a:uLnTx/>
                <a:uFillTx/>
                <a:latin typeface="Arial" panose="020B0604020202020204" pitchFamily="34" charset="0"/>
                <a:ea typeface="+mn-ea"/>
                <a:cs typeface="+mn-cs"/>
              </a:rPr>
              <a:t>đầu, ngực, bụng</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Phần đầu có 1 đôi râu, phần ngực có 3 đôi chân và 2 đôi cánh.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Sâu bọ </a:t>
            </a:r>
            <a:r>
              <a:rPr kumimoji="0" lang="vi-VN" sz="3200" b="1" i="0" u="none" strike="noStrike" kern="1200" cap="none" spc="0" normalizeH="0" baseline="0" noProof="0" dirty="0">
                <a:ln>
                  <a:noFill/>
                </a:ln>
                <a:solidFill>
                  <a:srgbClr val="FF0066"/>
                </a:solidFill>
                <a:effectLst/>
                <a:uLnTx/>
                <a:uFillTx/>
                <a:latin typeface="Arial" panose="020B0604020202020204" pitchFamily="34" charset="0"/>
                <a:ea typeface="+mn-ea"/>
                <a:cs typeface="+mn-cs"/>
              </a:rPr>
              <a:t>hô hấp bằng hệ thống ống khí</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p:txBody>
      </p:sp>
      <p:sp>
        <p:nvSpPr>
          <p:cNvPr id="5" name="Rectangle 4"/>
          <p:cNvSpPr/>
          <p:nvPr/>
        </p:nvSpPr>
        <p:spPr>
          <a:xfrm>
            <a:off x="254976" y="903612"/>
            <a:ext cx="3522118"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vi-VN"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Đặc điểm chung</a:t>
            </a:r>
            <a:endParaRPr kumimoji="0" lang="vi-VN"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76" y="1803944"/>
            <a:ext cx="6843536" cy="4713715"/>
          </a:xfrm>
          <a:prstGeom prst="rect">
            <a:avLst/>
          </a:prstGeom>
        </p:spPr>
      </p:pic>
      <p:pic>
        <p:nvPicPr>
          <p:cNvPr id="7" name="Picture 15" descr="viet3">
            <a:extLst>
              <a:ext uri="{FF2B5EF4-FFF2-40B4-BE49-F238E27FC236}">
                <a16:creationId xmlns:a16="http://schemas.microsoft.com/office/drawing/2014/main" id="{C38FFFC9-F308-40B0-B0AC-88E986947DA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89102" y="990062"/>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96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0281" y="1268931"/>
            <a:ext cx="175042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9900"/>
                </a:solidFill>
                <a:effectLst/>
                <a:uLnTx/>
                <a:uFillTx/>
                <a:latin typeface="Arial" panose="020B0604020202020204" pitchFamily="34" charset="0"/>
                <a:ea typeface="+mn-ea"/>
                <a:cs typeface="+mn-cs"/>
              </a:rPr>
              <a:t>* Lợi ích</a:t>
            </a:r>
          </a:p>
        </p:txBody>
      </p:sp>
      <p:sp>
        <p:nvSpPr>
          <p:cNvPr id="5" name="Rectangle 4"/>
          <p:cNvSpPr/>
          <p:nvPr/>
        </p:nvSpPr>
        <p:spPr>
          <a:xfrm>
            <a:off x="509207" y="810532"/>
            <a:ext cx="3382080"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vi-VN"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Vai trò thực tiễn</a:t>
            </a:r>
            <a:endParaRPr kumimoji="0" lang="vi-VN"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361621" y="5927812"/>
            <a:ext cx="39405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9900"/>
                </a:solidFill>
                <a:effectLst/>
                <a:uLnTx/>
                <a:uFillTx/>
                <a:latin typeface="Arial" panose="020B0604020202020204" pitchFamily="34" charset="0"/>
                <a:ea typeface="+mn-ea"/>
                <a:cs typeface="+mn-cs"/>
              </a:rPr>
              <a:t>Làm thuốc chữa bệnh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54" y="1971599"/>
            <a:ext cx="3922667" cy="3802183"/>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5247159" y="5927812"/>
            <a:ext cx="627447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66"/>
                </a:solidFill>
                <a:effectLst/>
                <a:uLnTx/>
                <a:uFillTx/>
                <a:latin typeface="Arial" panose="020B0604020202020204" pitchFamily="34" charset="0"/>
                <a:ea typeface="+mn-ea"/>
                <a:cs typeface="+mn-cs"/>
              </a:rPr>
              <a:t>Làm thực phẩm: nhộng, đuông dừa</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123" y="1971599"/>
            <a:ext cx="3890273" cy="380218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4198" y="1971599"/>
            <a:ext cx="3634036" cy="3802183"/>
          </a:xfrm>
          <a:prstGeom prst="rect">
            <a:avLst/>
          </a:prstGeom>
          <a:ln>
            <a:noFill/>
          </a:ln>
          <a:effectLst>
            <a:outerShdw blurRad="292100" dist="139700" dir="2700000" algn="tl" rotWithShape="0">
              <a:srgbClr val="333333">
                <a:alpha val="65000"/>
              </a:srgbClr>
            </a:outerShdw>
          </a:effectLst>
        </p:spPr>
      </p:pic>
      <p:sp>
        <p:nvSpPr>
          <p:cNvPr id="12" name="Title 1">
            <a:extLst>
              <a:ext uri="{FF2B5EF4-FFF2-40B4-BE49-F238E27FC236}">
                <a16:creationId xmlns:a16="http://schemas.microsoft.com/office/drawing/2014/main" id="{CF22DB0C-36B7-4CAE-91B6-9854AA2BBB32}"/>
              </a:ext>
            </a:extLst>
          </p:cNvPr>
          <p:cNvSpPr>
            <a:spLocks noGrp="1"/>
          </p:cNvSpPr>
          <p:nvPr>
            <p:ph type="title"/>
          </p:nvPr>
        </p:nvSpPr>
        <p:spPr>
          <a:xfrm>
            <a:off x="513471" y="93080"/>
            <a:ext cx="11165058" cy="810532"/>
          </a:xfrm>
        </p:spPr>
        <p:txBody>
          <a:bodyPr>
            <a:normAutofit/>
          </a:bodyPr>
          <a:lstStyle/>
          <a:p>
            <a:pPr algn="ctr"/>
            <a:r>
              <a:rPr lang="en-US" sz="3200" b="1" dirty="0">
                <a:solidFill>
                  <a:srgbClr val="0033CC"/>
                </a:solidFill>
                <a:latin typeface="Arial" panose="020B0604020202020204" pitchFamily="34" charset="0"/>
                <a:cs typeface="Arial" panose="020B0604020202020204" pitchFamily="34" charset="0"/>
              </a:rPr>
              <a:t>2. ĐẶC ĐIỂM CHUNG VÀ VAI TRÒ THỰC TIỄN</a:t>
            </a:r>
          </a:p>
        </p:txBody>
      </p:sp>
      <p:pic>
        <p:nvPicPr>
          <p:cNvPr id="10" name="Picture 15" descr="viet3">
            <a:extLst>
              <a:ext uri="{FF2B5EF4-FFF2-40B4-BE49-F238E27FC236}">
                <a16:creationId xmlns:a16="http://schemas.microsoft.com/office/drawing/2014/main" id="{4975F438-523F-4F81-91BB-43F98A5A25C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83023" y="108306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30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0281" y="1268931"/>
            <a:ext cx="175042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9900"/>
                </a:solidFill>
                <a:effectLst/>
                <a:uLnTx/>
                <a:uFillTx/>
                <a:latin typeface="Arial" panose="020B0604020202020204" pitchFamily="34" charset="0"/>
                <a:ea typeface="+mn-ea"/>
                <a:cs typeface="+mn-cs"/>
              </a:rPr>
              <a:t>* Lợi ích</a:t>
            </a:r>
          </a:p>
        </p:txBody>
      </p:sp>
      <p:sp>
        <p:nvSpPr>
          <p:cNvPr id="5" name="Rectangle 4"/>
          <p:cNvSpPr/>
          <p:nvPr/>
        </p:nvSpPr>
        <p:spPr>
          <a:xfrm>
            <a:off x="509207" y="810532"/>
            <a:ext cx="3382080"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vi-VN"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Vai trò thực tiễn</a:t>
            </a:r>
            <a:endParaRPr kumimoji="0" lang="vi-VN"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037373" y="6157351"/>
            <a:ext cx="425949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66"/>
                </a:solidFill>
                <a:effectLst/>
                <a:uLnTx/>
                <a:uFillTx/>
                <a:latin typeface="Arial" panose="020B0604020202020204" pitchFamily="34" charset="0"/>
                <a:ea typeface="+mn-ea"/>
                <a:cs typeface="+mn-cs"/>
              </a:rPr>
              <a:t>Thụ phấn cho cây trồng</a:t>
            </a:r>
          </a:p>
        </p:txBody>
      </p:sp>
      <p:sp>
        <p:nvSpPr>
          <p:cNvPr id="6" name="Rectangle 5"/>
          <p:cNvSpPr/>
          <p:nvPr/>
        </p:nvSpPr>
        <p:spPr>
          <a:xfrm>
            <a:off x="6237548" y="6157351"/>
            <a:ext cx="55996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9900"/>
                </a:solidFill>
                <a:effectLst/>
                <a:uLnTx/>
                <a:uFillTx/>
                <a:latin typeface="Arial" panose="020B0604020202020204" pitchFamily="34" charset="0"/>
                <a:ea typeface="+mn-ea"/>
                <a:cs typeface="+mn-cs"/>
              </a:rPr>
              <a:t>Làm thức ăn cho động vật khác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93" y="1976461"/>
            <a:ext cx="5866461" cy="398020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548" y="1976461"/>
            <a:ext cx="5715000" cy="3980202"/>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64ECE333-7A19-42E7-8D73-5B7B4AA9655C}"/>
              </a:ext>
            </a:extLst>
          </p:cNvPr>
          <p:cNvSpPr>
            <a:spLocks noGrp="1"/>
          </p:cNvSpPr>
          <p:nvPr>
            <p:ph type="title"/>
          </p:nvPr>
        </p:nvSpPr>
        <p:spPr>
          <a:xfrm>
            <a:off x="513471" y="93080"/>
            <a:ext cx="11165058" cy="810532"/>
          </a:xfrm>
        </p:spPr>
        <p:txBody>
          <a:bodyPr>
            <a:normAutofit/>
          </a:bodyPr>
          <a:lstStyle/>
          <a:p>
            <a:pPr algn="ctr"/>
            <a:r>
              <a:rPr lang="en-US" sz="3200" b="1" dirty="0">
                <a:solidFill>
                  <a:srgbClr val="0033CC"/>
                </a:solidFill>
                <a:latin typeface="Arial" panose="020B0604020202020204" pitchFamily="34" charset="0"/>
                <a:cs typeface="Arial" panose="020B0604020202020204" pitchFamily="34" charset="0"/>
              </a:rPr>
              <a:t>2. ĐẶC ĐIỂM CHUNG VÀ VAI TRÒ THỰC TIỄN</a:t>
            </a:r>
          </a:p>
        </p:txBody>
      </p:sp>
      <p:pic>
        <p:nvPicPr>
          <p:cNvPr id="9" name="Picture 15" descr="viet3">
            <a:extLst>
              <a:ext uri="{FF2B5EF4-FFF2-40B4-BE49-F238E27FC236}">
                <a16:creationId xmlns:a16="http://schemas.microsoft.com/office/drawing/2014/main" id="{D07B89FC-5743-41A2-8E0A-9E8E81BB899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91287" y="1072142"/>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61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0281" y="1268931"/>
            <a:ext cx="175042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9900"/>
                </a:solidFill>
                <a:effectLst/>
                <a:uLnTx/>
                <a:uFillTx/>
                <a:latin typeface="Arial" panose="020B0604020202020204" pitchFamily="34" charset="0"/>
                <a:ea typeface="+mn-ea"/>
                <a:cs typeface="+mn-cs"/>
              </a:rPr>
              <a:t>* Lợi ích</a:t>
            </a:r>
          </a:p>
        </p:txBody>
      </p:sp>
      <p:sp>
        <p:nvSpPr>
          <p:cNvPr id="5" name="Rectangle 4"/>
          <p:cNvSpPr/>
          <p:nvPr/>
        </p:nvSpPr>
        <p:spPr>
          <a:xfrm>
            <a:off x="509207" y="810532"/>
            <a:ext cx="3382080"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vi-VN"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Vai trò thực tiễn</a:t>
            </a:r>
            <a:endParaRPr kumimoji="0" lang="vi-VN"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371503" y="6300087"/>
            <a:ext cx="561564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Diệt sâu bọ có hại: ong mắt đỏ</a:t>
            </a:r>
          </a:p>
        </p:txBody>
      </p:sp>
      <p:sp>
        <p:nvSpPr>
          <p:cNvPr id="6" name="Rectangle 5"/>
          <p:cNvSpPr/>
          <p:nvPr/>
        </p:nvSpPr>
        <p:spPr>
          <a:xfrm>
            <a:off x="6363323" y="6287980"/>
            <a:ext cx="553693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33CC"/>
                </a:solidFill>
                <a:effectLst/>
                <a:uLnTx/>
                <a:uFillTx/>
                <a:latin typeface="Arial" panose="020B0604020202020204" pitchFamily="34" charset="0"/>
                <a:ea typeface="+mn-ea"/>
                <a:cs typeface="+mn-cs"/>
              </a:rPr>
              <a:t>Làm sạch môi trường: bọ hung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94" y="1812576"/>
            <a:ext cx="5630092" cy="4475404"/>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3084" t="5651" r="7923" b="5918"/>
          <a:stretch/>
        </p:blipFill>
        <p:spPr>
          <a:xfrm>
            <a:off x="6096000" y="1812577"/>
            <a:ext cx="5869577" cy="4475404"/>
          </a:xfrm>
          <a:prstGeom prst="rect">
            <a:avLst/>
          </a:prstGeom>
        </p:spPr>
      </p:pic>
      <p:sp>
        <p:nvSpPr>
          <p:cNvPr id="11" name="Title 1">
            <a:extLst>
              <a:ext uri="{FF2B5EF4-FFF2-40B4-BE49-F238E27FC236}">
                <a16:creationId xmlns:a16="http://schemas.microsoft.com/office/drawing/2014/main" id="{9FFA4EE9-5E05-41DB-BA87-5725B0A653F6}"/>
              </a:ext>
            </a:extLst>
          </p:cNvPr>
          <p:cNvSpPr>
            <a:spLocks noGrp="1"/>
          </p:cNvSpPr>
          <p:nvPr>
            <p:ph type="title"/>
          </p:nvPr>
        </p:nvSpPr>
        <p:spPr>
          <a:xfrm>
            <a:off x="513471" y="93080"/>
            <a:ext cx="11165058" cy="810532"/>
          </a:xfrm>
        </p:spPr>
        <p:txBody>
          <a:bodyPr>
            <a:normAutofit/>
          </a:bodyPr>
          <a:lstStyle/>
          <a:p>
            <a:pPr algn="ctr"/>
            <a:r>
              <a:rPr lang="en-US" sz="3200" b="1" dirty="0">
                <a:solidFill>
                  <a:srgbClr val="0033CC"/>
                </a:solidFill>
                <a:latin typeface="Arial" panose="020B0604020202020204" pitchFamily="34" charset="0"/>
                <a:cs typeface="Arial" panose="020B0604020202020204" pitchFamily="34" charset="0"/>
              </a:rPr>
              <a:t>2. ĐẶC ĐIỂM CHUNG VÀ VAI TRÒ THỰC TIỄN</a:t>
            </a:r>
          </a:p>
        </p:txBody>
      </p:sp>
      <p:pic>
        <p:nvPicPr>
          <p:cNvPr id="9" name="Picture 15" descr="viet3">
            <a:extLst>
              <a:ext uri="{FF2B5EF4-FFF2-40B4-BE49-F238E27FC236}">
                <a16:creationId xmlns:a16="http://schemas.microsoft.com/office/drawing/2014/main" id="{8C1F0AD5-B144-4FBA-9608-9854187FC07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03261" y="1060913"/>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31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0281" y="1268931"/>
            <a:ext cx="175042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9900"/>
                </a:solidFill>
                <a:effectLst/>
                <a:uLnTx/>
                <a:uFillTx/>
                <a:latin typeface="Arial" panose="020B0604020202020204" pitchFamily="34" charset="0"/>
                <a:ea typeface="+mn-ea"/>
                <a:cs typeface="+mn-cs"/>
              </a:rPr>
              <a:t>* Tác hại</a:t>
            </a:r>
          </a:p>
        </p:txBody>
      </p:sp>
      <p:sp>
        <p:nvSpPr>
          <p:cNvPr id="5" name="Rectangle 4"/>
          <p:cNvSpPr/>
          <p:nvPr/>
        </p:nvSpPr>
        <p:spPr>
          <a:xfrm>
            <a:off x="509207" y="810532"/>
            <a:ext cx="3382080"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vi-VN"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Vai trò thực tiễn</a:t>
            </a:r>
            <a:endParaRPr kumimoji="0" lang="vi-VN"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0" y="5903893"/>
            <a:ext cx="1219199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Gây hại cho cây trồng, cho sản xuất nông nghiệp: rầy, rệp, </a:t>
            </a:r>
            <a:b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sâu đục thân, châu chấu...</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562" y="1973502"/>
            <a:ext cx="5298996" cy="374904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403" y="1973502"/>
            <a:ext cx="6342426" cy="3749040"/>
          </a:xfrm>
          <a:prstGeom prst="rect">
            <a:avLst/>
          </a:prstGeom>
        </p:spPr>
      </p:pic>
      <p:sp>
        <p:nvSpPr>
          <p:cNvPr id="10" name="Title 1">
            <a:extLst>
              <a:ext uri="{FF2B5EF4-FFF2-40B4-BE49-F238E27FC236}">
                <a16:creationId xmlns:a16="http://schemas.microsoft.com/office/drawing/2014/main" id="{720B70D6-D2A1-4492-88DF-D996208EA5D5}"/>
              </a:ext>
            </a:extLst>
          </p:cNvPr>
          <p:cNvSpPr>
            <a:spLocks noGrp="1"/>
          </p:cNvSpPr>
          <p:nvPr>
            <p:ph type="title"/>
          </p:nvPr>
        </p:nvSpPr>
        <p:spPr>
          <a:xfrm>
            <a:off x="513471" y="93080"/>
            <a:ext cx="11165058" cy="810532"/>
          </a:xfrm>
        </p:spPr>
        <p:txBody>
          <a:bodyPr>
            <a:normAutofit/>
          </a:bodyPr>
          <a:lstStyle/>
          <a:p>
            <a:pPr algn="ctr"/>
            <a:r>
              <a:rPr lang="en-US" sz="3200" b="1" dirty="0">
                <a:solidFill>
                  <a:srgbClr val="0033CC"/>
                </a:solidFill>
                <a:latin typeface="Arial" panose="020B0604020202020204" pitchFamily="34" charset="0"/>
                <a:cs typeface="Arial" panose="020B0604020202020204" pitchFamily="34" charset="0"/>
              </a:rPr>
              <a:t>2. ĐẶC ĐIỂM CHUNG VÀ VAI TRÒ THỰC TIỄN</a:t>
            </a:r>
          </a:p>
        </p:txBody>
      </p:sp>
      <p:pic>
        <p:nvPicPr>
          <p:cNvPr id="8" name="Picture 15" descr="viet3">
            <a:extLst>
              <a:ext uri="{FF2B5EF4-FFF2-40B4-BE49-F238E27FC236}">
                <a16:creationId xmlns:a16="http://schemas.microsoft.com/office/drawing/2014/main" id="{66C32972-E4D3-4D0B-9B46-9DAD5D01333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53379" y="1243634"/>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62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0281" y="1268931"/>
            <a:ext cx="175042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9900"/>
                </a:solidFill>
                <a:effectLst/>
                <a:uLnTx/>
                <a:uFillTx/>
                <a:latin typeface="Arial" panose="020B0604020202020204" pitchFamily="34" charset="0"/>
                <a:ea typeface="+mn-ea"/>
                <a:cs typeface="+mn-cs"/>
              </a:rPr>
              <a:t>* Tác hại</a:t>
            </a:r>
          </a:p>
        </p:txBody>
      </p:sp>
      <p:sp>
        <p:nvSpPr>
          <p:cNvPr id="5" name="Rectangle 4"/>
          <p:cNvSpPr/>
          <p:nvPr/>
        </p:nvSpPr>
        <p:spPr>
          <a:xfrm>
            <a:off x="509207" y="810532"/>
            <a:ext cx="3382080"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vi-VN"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Vai trò thực tiễn</a:t>
            </a:r>
            <a:endParaRPr kumimoji="0" lang="vi-VN"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2641951" y="1277388"/>
            <a:ext cx="864852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Là vật trung gian truyền bệnh: muỗi, ruồi, bọ xít...</a:t>
            </a:r>
          </a:p>
        </p:txBody>
      </p:sp>
      <p:sp>
        <p:nvSpPr>
          <p:cNvPr id="6" name="Rectangle 5"/>
          <p:cNvSpPr/>
          <p:nvPr/>
        </p:nvSpPr>
        <p:spPr>
          <a:xfrm>
            <a:off x="5888799" y="5898021"/>
            <a:ext cx="6096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Các giai đoạn phát triển bọ xít vải, nhãn</a:t>
            </a:r>
            <a:br>
              <a:rPr kumimoji="0" lang="en-US" sz="20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b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Nguy cơ lở loét, viêm nhiễm, viêm da do tiếp xúc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076127"/>
            <a:ext cx="5764306" cy="370228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99" y="2076127"/>
            <a:ext cx="5715000" cy="3749740"/>
          </a:xfrm>
          <a:prstGeom prst="rect">
            <a:avLst/>
          </a:prstGeom>
        </p:spPr>
      </p:pic>
      <p:sp>
        <p:nvSpPr>
          <p:cNvPr id="9" name="Rectangle 8"/>
          <p:cNvSpPr/>
          <p:nvPr/>
        </p:nvSpPr>
        <p:spPr>
          <a:xfrm>
            <a:off x="290684" y="5898021"/>
            <a:ext cx="5096437"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Bọ</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xít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hút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máu</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D81D11D4-A868-4613-8732-7D31B6F71504}"/>
              </a:ext>
            </a:extLst>
          </p:cNvPr>
          <p:cNvSpPr>
            <a:spLocks noGrp="1"/>
          </p:cNvSpPr>
          <p:nvPr>
            <p:ph type="title"/>
          </p:nvPr>
        </p:nvSpPr>
        <p:spPr>
          <a:xfrm>
            <a:off x="513471" y="93080"/>
            <a:ext cx="11165058" cy="810532"/>
          </a:xfrm>
        </p:spPr>
        <p:txBody>
          <a:bodyPr>
            <a:normAutofit/>
          </a:bodyPr>
          <a:lstStyle/>
          <a:p>
            <a:pPr algn="ctr"/>
            <a:r>
              <a:rPr lang="en-US" sz="3200" b="1" dirty="0">
                <a:solidFill>
                  <a:srgbClr val="0033CC"/>
                </a:solidFill>
                <a:latin typeface="Arial" panose="020B0604020202020204" pitchFamily="34" charset="0"/>
                <a:cs typeface="Arial" panose="020B0604020202020204" pitchFamily="34" charset="0"/>
              </a:rPr>
              <a:t>2. ĐẶC ĐIỂM CHUNG VÀ VAI TRÒ THỰC TIỄN</a:t>
            </a:r>
          </a:p>
        </p:txBody>
      </p:sp>
      <p:pic>
        <p:nvPicPr>
          <p:cNvPr id="10" name="Picture 15" descr="viet3">
            <a:extLst>
              <a:ext uri="{FF2B5EF4-FFF2-40B4-BE49-F238E27FC236}">
                <a16:creationId xmlns:a16="http://schemas.microsoft.com/office/drawing/2014/main" id="{1F9EC0D0-7426-42F9-A494-2A95E63A6DF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127545" y="1079585"/>
            <a:ext cx="763229" cy="60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64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0281" y="1268931"/>
            <a:ext cx="175042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9900"/>
                </a:solidFill>
                <a:effectLst/>
                <a:uLnTx/>
                <a:uFillTx/>
                <a:latin typeface="Arial" panose="020B0604020202020204" pitchFamily="34" charset="0"/>
                <a:ea typeface="+mn-ea"/>
                <a:cs typeface="+mn-cs"/>
              </a:rPr>
              <a:t>* Tác hại</a:t>
            </a:r>
          </a:p>
        </p:txBody>
      </p:sp>
      <p:sp>
        <p:nvSpPr>
          <p:cNvPr id="5" name="Rectangle 4"/>
          <p:cNvSpPr/>
          <p:nvPr/>
        </p:nvSpPr>
        <p:spPr>
          <a:xfrm>
            <a:off x="509207" y="810532"/>
            <a:ext cx="3401893"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vi-VN" sz="2800" b="1"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Vai trò thực tiễn</a:t>
            </a:r>
            <a:endParaRPr kumimoji="0" lang="vi-VN"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2838903" y="1277388"/>
            <a:ext cx="864852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Là vật trung gian truyền bệnh: muỗi, ruồi, bọ xít...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52" y="1973541"/>
            <a:ext cx="11685495" cy="4779956"/>
          </a:xfrm>
          <a:prstGeom prst="rect">
            <a:avLst/>
          </a:prstGeom>
        </p:spPr>
      </p:pic>
      <p:sp>
        <p:nvSpPr>
          <p:cNvPr id="9" name="Title 1">
            <a:extLst>
              <a:ext uri="{FF2B5EF4-FFF2-40B4-BE49-F238E27FC236}">
                <a16:creationId xmlns:a16="http://schemas.microsoft.com/office/drawing/2014/main" id="{96B3D2A7-73ED-4FA4-AD9B-26307DDDCB07}"/>
              </a:ext>
            </a:extLst>
          </p:cNvPr>
          <p:cNvSpPr>
            <a:spLocks noGrp="1"/>
          </p:cNvSpPr>
          <p:nvPr>
            <p:ph type="title"/>
          </p:nvPr>
        </p:nvSpPr>
        <p:spPr>
          <a:xfrm>
            <a:off x="513471" y="93080"/>
            <a:ext cx="11165058" cy="810532"/>
          </a:xfrm>
        </p:spPr>
        <p:txBody>
          <a:bodyPr>
            <a:normAutofit/>
          </a:bodyPr>
          <a:lstStyle/>
          <a:p>
            <a:pPr algn="ctr"/>
            <a:r>
              <a:rPr lang="en-US" sz="3200" b="1" dirty="0">
                <a:solidFill>
                  <a:srgbClr val="0033CC"/>
                </a:solidFill>
                <a:latin typeface="Arial" panose="020B0604020202020204" pitchFamily="34" charset="0"/>
                <a:cs typeface="Arial" panose="020B0604020202020204" pitchFamily="34" charset="0"/>
              </a:rPr>
              <a:t>2. ĐẶC ĐIỂM CHUNG VÀ VAI TRÒ THỰC TIỄN</a:t>
            </a:r>
          </a:p>
        </p:txBody>
      </p:sp>
    </p:spTree>
    <p:extLst>
      <p:ext uri="{BB962C8B-B14F-4D97-AF65-F5344CB8AC3E}">
        <p14:creationId xmlns:p14="http://schemas.microsoft.com/office/powerpoint/2010/main" val="150026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3385"/>
          <a:stretch/>
        </p:blipFill>
        <p:spPr>
          <a:xfrm>
            <a:off x="0" y="0"/>
            <a:ext cx="12192000" cy="6625883"/>
          </a:xfrm>
          <a:prstGeom prst="rect">
            <a:avLst/>
          </a:prstGeom>
        </p:spPr>
      </p:pic>
    </p:spTree>
    <p:extLst>
      <p:ext uri="{BB962C8B-B14F-4D97-AF65-F5344CB8AC3E}">
        <p14:creationId xmlns:p14="http://schemas.microsoft.com/office/powerpoint/2010/main" val="4268630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893" y="1259939"/>
            <a:ext cx="2961067" cy="523220"/>
          </a:xfrm>
          <a:prstGeom prst="rect">
            <a:avLst/>
          </a:prstGeom>
        </p:spPr>
        <p:txBody>
          <a:bodyPr wrap="none">
            <a:spAutoFit/>
          </a:bodyPr>
          <a:lstStyle/>
          <a:p>
            <a:r>
              <a:rPr lang="en-US" sz="2800" b="1" dirty="0">
                <a:solidFill>
                  <a:srgbClr val="FF0066"/>
                </a:solidFill>
                <a:latin typeface="Arial" panose="020B0604020202020204" pitchFamily="34" charset="0"/>
                <a:cs typeface="Arial" panose="020B0604020202020204" pitchFamily="34" charset="0"/>
              </a:rPr>
              <a:t>1. </a:t>
            </a:r>
            <a:r>
              <a:rPr lang="en-US" sz="2800" b="1" dirty="0" err="1">
                <a:solidFill>
                  <a:srgbClr val="FF0066"/>
                </a:solidFill>
                <a:latin typeface="Arial" panose="020B0604020202020204" pitchFamily="34" charset="0"/>
                <a:cs typeface="Arial" panose="020B0604020202020204" pitchFamily="34" charset="0"/>
              </a:rPr>
              <a:t>Cấu</a:t>
            </a:r>
            <a:r>
              <a:rPr lang="en-US" sz="2800" b="1" dirty="0">
                <a:solidFill>
                  <a:srgbClr val="FF0066"/>
                </a:solidFill>
                <a:latin typeface="Arial" panose="020B0604020202020204" pitchFamily="34" charset="0"/>
                <a:cs typeface="Arial" panose="020B0604020202020204" pitchFamily="34" charset="0"/>
              </a:rPr>
              <a:t> </a:t>
            </a:r>
            <a:r>
              <a:rPr lang="en-US" sz="2800" b="1" dirty="0" err="1">
                <a:solidFill>
                  <a:srgbClr val="FF0066"/>
                </a:solidFill>
                <a:latin typeface="Arial" panose="020B0604020202020204" pitchFamily="34" charset="0"/>
                <a:cs typeface="Arial" panose="020B0604020202020204" pitchFamily="34" charset="0"/>
              </a:rPr>
              <a:t>tạo</a:t>
            </a:r>
            <a:r>
              <a:rPr lang="en-US" sz="2800" b="1" dirty="0">
                <a:solidFill>
                  <a:srgbClr val="FF0066"/>
                </a:solidFill>
                <a:latin typeface="Arial" panose="020B0604020202020204" pitchFamily="34" charset="0"/>
                <a:cs typeface="Arial" panose="020B0604020202020204" pitchFamily="34" charset="0"/>
              </a:rPr>
              <a:t> </a:t>
            </a:r>
            <a:r>
              <a:rPr lang="en-US" sz="2800" b="1" dirty="0" err="1">
                <a:solidFill>
                  <a:srgbClr val="FF0066"/>
                </a:solidFill>
                <a:latin typeface="Arial" panose="020B0604020202020204" pitchFamily="34" charset="0"/>
                <a:cs typeface="Arial" panose="020B0604020202020204" pitchFamily="34" charset="0"/>
              </a:rPr>
              <a:t>ngoài</a:t>
            </a:r>
            <a:endParaRPr lang="en-US" sz="2800" b="1" dirty="0">
              <a:solidFill>
                <a:srgbClr val="FF0066"/>
              </a:solidFill>
              <a:latin typeface="Arial" panose="020B0604020202020204" pitchFamily="34" charset="0"/>
              <a:cs typeface="Arial" panose="020B0604020202020204" pitchFamily="34" charset="0"/>
            </a:endParaRPr>
          </a:p>
        </p:txBody>
      </p:sp>
      <p:sp>
        <p:nvSpPr>
          <p:cNvPr id="7" name="Rectangle 6"/>
          <p:cNvSpPr/>
          <p:nvPr/>
        </p:nvSpPr>
        <p:spPr>
          <a:xfrm>
            <a:off x="161365" y="2674491"/>
            <a:ext cx="4123765" cy="2677656"/>
          </a:xfrm>
          <a:prstGeom prst="rect">
            <a:avLst/>
          </a:prstGeom>
        </p:spPr>
        <p:txBody>
          <a:bodyPr wrap="square">
            <a:spAutoFit/>
          </a:bodyPr>
          <a:lstStyle/>
          <a:p>
            <a:pPr algn="just"/>
            <a:r>
              <a:rPr lang="en-US" sz="2800" b="1" dirty="0">
                <a:latin typeface="Arial" panose="020B0604020202020204" pitchFamily="34" charset="0"/>
                <a:cs typeface="Arial" panose="020B0604020202020204" pitchFamily="34" charset="0"/>
              </a:rPr>
              <a:t>- </a:t>
            </a:r>
            <a:r>
              <a:rPr lang="vi-VN" sz="2800" b="1" dirty="0">
                <a:latin typeface="Arial" panose="020B0604020202020204" pitchFamily="34" charset="0"/>
                <a:cs typeface="Arial" panose="020B0604020202020204" pitchFamily="34" charset="0"/>
              </a:rPr>
              <a:t>Cơ thể có </a:t>
            </a:r>
            <a:r>
              <a:rPr lang="vi-VN" sz="2800" b="1" dirty="0">
                <a:solidFill>
                  <a:srgbClr val="FF0066"/>
                </a:solidFill>
                <a:latin typeface="Arial" panose="020B0604020202020204" pitchFamily="34" charset="0"/>
                <a:cs typeface="Arial" panose="020B0604020202020204" pitchFamily="34" charset="0"/>
              </a:rPr>
              <a:t>3 phần</a:t>
            </a:r>
            <a:r>
              <a:rPr lang="vi-VN" sz="2800" b="1" dirty="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a:p>
            <a:pPr algn="just"/>
            <a:r>
              <a:rPr lang="en-US" sz="2800" b="1" dirty="0">
                <a:latin typeface="Arial" panose="020B0604020202020204" pitchFamily="34" charset="0"/>
                <a:cs typeface="Arial" panose="020B0604020202020204" pitchFamily="34" charset="0"/>
              </a:rPr>
              <a:t>+ </a:t>
            </a:r>
            <a:r>
              <a:rPr lang="vi-VN" sz="2800" b="1" dirty="0">
                <a:solidFill>
                  <a:srgbClr val="009900"/>
                </a:solidFill>
                <a:latin typeface="Arial" panose="020B0604020202020204" pitchFamily="34" charset="0"/>
                <a:cs typeface="Arial" panose="020B0604020202020204" pitchFamily="34" charset="0"/>
              </a:rPr>
              <a:t>Đầu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mắt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kép</a:t>
            </a:r>
            <a:r>
              <a:rPr lang="en-US" sz="2800" b="1" dirty="0">
                <a:latin typeface="Arial" panose="020B0604020202020204" pitchFamily="34" charset="0"/>
                <a:cs typeface="Arial" panose="020B0604020202020204" pitchFamily="34" charset="0"/>
              </a:rPr>
              <a:t>, </a:t>
            </a:r>
            <a:r>
              <a:rPr lang="vi-VN" sz="2800" b="1" dirty="0">
                <a:latin typeface="Arial" panose="020B0604020202020204" pitchFamily="34" charset="0"/>
                <a:cs typeface="Arial" panose="020B0604020202020204" pitchFamily="34" charset="0"/>
              </a:rPr>
              <a:t>1 đôi râu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miệng</a:t>
            </a:r>
            <a:r>
              <a:rPr lang="en-US" sz="2800" b="1" dirty="0">
                <a:latin typeface="Arial" panose="020B0604020202020204" pitchFamily="34" charset="0"/>
                <a:cs typeface="Arial" panose="020B0604020202020204" pitchFamily="34" charset="0"/>
              </a:rPr>
              <a:t>.</a:t>
            </a:r>
          </a:p>
          <a:p>
            <a:pPr algn="just"/>
            <a:r>
              <a:rPr lang="en-US" sz="2800" b="1" dirty="0">
                <a:latin typeface="Arial" panose="020B0604020202020204" pitchFamily="34" charset="0"/>
                <a:cs typeface="Arial" panose="020B0604020202020204" pitchFamily="34" charset="0"/>
              </a:rPr>
              <a:t>+ </a:t>
            </a:r>
            <a:r>
              <a:rPr lang="vi-VN" sz="2800" b="1" dirty="0">
                <a:solidFill>
                  <a:srgbClr val="009900"/>
                </a:solidFill>
                <a:latin typeface="Arial" panose="020B0604020202020204" pitchFamily="34" charset="0"/>
                <a:cs typeface="Arial" panose="020B0604020202020204" pitchFamily="34" charset="0"/>
              </a:rPr>
              <a:t>Ngực</a:t>
            </a:r>
            <a:r>
              <a:rPr lang="en-US" sz="2800" b="1" dirty="0">
                <a:latin typeface="Arial" panose="020B0604020202020204" pitchFamily="34" charset="0"/>
                <a:cs typeface="Arial" panose="020B0604020202020204" pitchFamily="34" charset="0"/>
              </a:rPr>
              <a:t>:</a:t>
            </a:r>
            <a:r>
              <a:rPr lang="vi-VN" sz="2800" b="1" dirty="0">
                <a:latin typeface="Arial" panose="020B0604020202020204" pitchFamily="34" charset="0"/>
                <a:cs typeface="Arial" panose="020B0604020202020204" pitchFamily="34" charset="0"/>
              </a:rPr>
              <a:t> 3 đôi chân và 2 đôi cánh.</a:t>
            </a:r>
          </a:p>
          <a:p>
            <a:pPr algn="just"/>
            <a:r>
              <a:rPr lang="en-US" sz="2800" b="1" dirty="0">
                <a:latin typeface="Arial" panose="020B0604020202020204" pitchFamily="34" charset="0"/>
                <a:cs typeface="Arial" panose="020B0604020202020204" pitchFamily="34" charset="0"/>
              </a:rPr>
              <a:t>+ </a:t>
            </a:r>
            <a:r>
              <a:rPr lang="vi-VN" sz="2800" b="1" dirty="0">
                <a:solidFill>
                  <a:srgbClr val="009900"/>
                </a:solidFill>
                <a:latin typeface="Arial" panose="020B0604020202020204" pitchFamily="34" charset="0"/>
                <a:cs typeface="Arial" panose="020B0604020202020204" pitchFamily="34" charset="0"/>
              </a:rPr>
              <a:t>Bụng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lỗ</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thở</a:t>
            </a:r>
            <a:r>
              <a:rPr lang="en-US" sz="2800" b="1" dirty="0">
                <a:latin typeface="Arial" panose="020B0604020202020204" pitchFamily="34" charset="0"/>
                <a:cs typeface="Arial" panose="020B0604020202020204" pitchFamily="34" charset="0"/>
              </a:rPr>
              <a:t>.</a:t>
            </a:r>
          </a:p>
        </p:txBody>
      </p:sp>
      <p:sp>
        <p:nvSpPr>
          <p:cNvPr id="9" name="Rectangle 8"/>
          <p:cNvSpPr/>
          <p:nvPr/>
        </p:nvSpPr>
        <p:spPr>
          <a:xfrm>
            <a:off x="4285130" y="5989674"/>
            <a:ext cx="7266790" cy="461665"/>
          </a:xfrm>
          <a:prstGeom prst="rect">
            <a:avLst/>
          </a:prstGeom>
        </p:spPr>
        <p:txBody>
          <a:bodyPr wrap="square">
            <a:spAutoFit/>
          </a:bodyPr>
          <a:lstStyle/>
          <a:p>
            <a:pPr algn="ctr"/>
            <a:r>
              <a:rPr lang="en-US" sz="2400" b="1" dirty="0" err="1">
                <a:solidFill>
                  <a:srgbClr val="009900"/>
                </a:solidFill>
                <a:latin typeface="Arial" panose="020B0604020202020204" pitchFamily="34" charset="0"/>
                <a:cs typeface="Arial" panose="020B0604020202020204" pitchFamily="34" charset="0"/>
              </a:rPr>
              <a:t>Cấu</a:t>
            </a:r>
            <a:r>
              <a:rPr lang="en-US" sz="2400" b="1" dirty="0">
                <a:solidFill>
                  <a:srgbClr val="009900"/>
                </a:solidFill>
                <a:latin typeface="Arial" panose="020B0604020202020204" pitchFamily="34" charset="0"/>
                <a:cs typeface="Arial" panose="020B0604020202020204" pitchFamily="34" charset="0"/>
              </a:rPr>
              <a:t> </a:t>
            </a:r>
            <a:r>
              <a:rPr lang="en-US" sz="2400" b="1" dirty="0" err="1">
                <a:solidFill>
                  <a:srgbClr val="009900"/>
                </a:solidFill>
                <a:latin typeface="Arial" panose="020B0604020202020204" pitchFamily="34" charset="0"/>
                <a:cs typeface="Arial" panose="020B0604020202020204" pitchFamily="34" charset="0"/>
              </a:rPr>
              <a:t>tạo</a:t>
            </a:r>
            <a:r>
              <a:rPr lang="en-US" sz="2400" b="1" dirty="0">
                <a:solidFill>
                  <a:srgbClr val="009900"/>
                </a:solidFill>
                <a:latin typeface="Arial" panose="020B0604020202020204" pitchFamily="34" charset="0"/>
                <a:cs typeface="Arial" panose="020B0604020202020204" pitchFamily="34" charset="0"/>
              </a:rPr>
              <a:t> </a:t>
            </a:r>
            <a:r>
              <a:rPr lang="en-US" sz="2400" b="1" dirty="0" err="1">
                <a:solidFill>
                  <a:srgbClr val="009900"/>
                </a:solidFill>
                <a:latin typeface="Arial" panose="020B0604020202020204" pitchFamily="34" charset="0"/>
                <a:cs typeface="Arial" panose="020B0604020202020204" pitchFamily="34" charset="0"/>
              </a:rPr>
              <a:t>ngoài</a:t>
            </a:r>
            <a:r>
              <a:rPr lang="en-US" sz="2400" b="1" dirty="0">
                <a:solidFill>
                  <a:srgbClr val="009900"/>
                </a:solidFill>
                <a:latin typeface="Arial" panose="020B0604020202020204" pitchFamily="34" charset="0"/>
                <a:cs typeface="Arial" panose="020B0604020202020204" pitchFamily="34" charset="0"/>
              </a:rPr>
              <a:t> </a:t>
            </a:r>
            <a:r>
              <a:rPr lang="en-US" sz="2400" b="1" dirty="0" err="1">
                <a:solidFill>
                  <a:srgbClr val="009900"/>
                </a:solidFill>
                <a:latin typeface="Arial" panose="020B0604020202020204" pitchFamily="34" charset="0"/>
                <a:cs typeface="Arial" panose="020B0604020202020204" pitchFamily="34" charset="0"/>
              </a:rPr>
              <a:t>của</a:t>
            </a:r>
            <a:r>
              <a:rPr lang="en-US" sz="2400" b="1" dirty="0">
                <a:solidFill>
                  <a:srgbClr val="009900"/>
                </a:solidFill>
                <a:latin typeface="Arial" panose="020B0604020202020204" pitchFamily="34" charset="0"/>
                <a:cs typeface="Arial" panose="020B0604020202020204" pitchFamily="34" charset="0"/>
              </a:rPr>
              <a:t> </a:t>
            </a:r>
            <a:r>
              <a:rPr lang="en-US" sz="2400" b="1" dirty="0" err="1">
                <a:solidFill>
                  <a:srgbClr val="009900"/>
                </a:solidFill>
                <a:latin typeface="Arial" panose="020B0604020202020204" pitchFamily="34" charset="0"/>
                <a:cs typeface="Arial" panose="020B0604020202020204" pitchFamily="34" charset="0"/>
              </a:rPr>
              <a:t>châu</a:t>
            </a:r>
            <a:r>
              <a:rPr lang="en-US" sz="2400" b="1" dirty="0">
                <a:solidFill>
                  <a:srgbClr val="009900"/>
                </a:solidFill>
                <a:latin typeface="Arial" panose="020B0604020202020204" pitchFamily="34" charset="0"/>
                <a:cs typeface="Arial" panose="020B0604020202020204" pitchFamily="34" charset="0"/>
              </a:rPr>
              <a:t> </a:t>
            </a:r>
            <a:r>
              <a:rPr lang="en-US" sz="2400" b="1" dirty="0" err="1">
                <a:solidFill>
                  <a:srgbClr val="009900"/>
                </a:solidFill>
                <a:latin typeface="Arial" panose="020B0604020202020204" pitchFamily="34" charset="0"/>
                <a:cs typeface="Arial" panose="020B0604020202020204" pitchFamily="34" charset="0"/>
              </a:rPr>
              <a:t>chấu</a:t>
            </a:r>
            <a:endParaRPr lang="en-US" sz="2400" b="1" dirty="0">
              <a:solidFill>
                <a:srgbClr val="00990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7433"/>
          <a:stretch/>
        </p:blipFill>
        <p:spPr>
          <a:xfrm>
            <a:off x="4285130" y="1339816"/>
            <a:ext cx="7906870" cy="4598863"/>
          </a:xfrm>
          <a:prstGeom prst="rect">
            <a:avLst/>
          </a:prstGeom>
        </p:spPr>
      </p:pic>
      <p:pic>
        <p:nvPicPr>
          <p:cNvPr id="8" name="Picture 15" descr="viet3">
            <a:extLst>
              <a:ext uri="{FF2B5EF4-FFF2-40B4-BE49-F238E27FC236}">
                <a16:creationId xmlns:a16="http://schemas.microsoft.com/office/drawing/2014/main" id="{5E7D268A-A896-43C0-BAB7-09D3A1C2D92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97327" y="1783159"/>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4CA514ED-E5AE-4A90-AFC4-BD2A27648B37}"/>
              </a:ext>
            </a:extLst>
          </p:cNvPr>
          <p:cNvSpPr txBox="1"/>
          <p:nvPr/>
        </p:nvSpPr>
        <p:spPr>
          <a:xfrm>
            <a:off x="189317" y="100158"/>
            <a:ext cx="5500467" cy="1015663"/>
          </a:xfrm>
          <a:prstGeom prst="rect">
            <a:avLst/>
          </a:prstGeom>
          <a:noFill/>
        </p:spPr>
        <p:txBody>
          <a:bodyPr wrap="square" rtlCol="0">
            <a:spAutoFit/>
          </a:bodyPr>
          <a:lstStyle/>
          <a:p>
            <a:pPr marL="400050" marR="0" lvl="0" indent="-400050" algn="l" defTabSz="914400" rtl="0" eaLnBrk="1" fontAlgn="auto" latinLnBrk="0" hangingPunct="1">
              <a:lnSpc>
                <a:spcPct val="100000"/>
              </a:lnSpc>
              <a:spcBef>
                <a:spcPts val="0"/>
              </a:spcBef>
              <a:spcAft>
                <a:spcPts val="0"/>
              </a:spcAft>
              <a:buClrTx/>
              <a:buSzTx/>
              <a:buFontTx/>
              <a:buAutoNum type="romanUcPeriod"/>
              <a:tabLst/>
              <a:defRPr/>
            </a:pPr>
            <a:r>
              <a:rPr kumimoji="0" lang="en-US" sz="6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Châu</a:t>
            </a:r>
            <a:r>
              <a:rPr kumimoji="0" lang="en-US" sz="6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chấu</a:t>
            </a:r>
            <a:endParaRPr kumimoji="0" lang="en-US" sz="6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5623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341" y="774781"/>
            <a:ext cx="2302233" cy="523220"/>
          </a:xfrm>
          <a:prstGeom prst="rect">
            <a:avLst/>
          </a:prstGeom>
        </p:spPr>
        <p:txBody>
          <a:bodyPr wrap="none">
            <a:spAutoFit/>
          </a:bodyPr>
          <a:lstStyle/>
          <a:p>
            <a:r>
              <a:rPr lang="vi-VN" sz="2800" b="1" dirty="0">
                <a:solidFill>
                  <a:srgbClr val="FF0066"/>
                </a:solidFill>
                <a:latin typeface="Arial" panose="020B0604020202020204" pitchFamily="34" charset="0"/>
                <a:cs typeface="Arial" panose="020B0604020202020204" pitchFamily="34" charset="0"/>
              </a:rPr>
              <a:t>2. Di chuyển</a:t>
            </a:r>
            <a:endParaRPr lang="vi-VN" sz="2800" dirty="0">
              <a:solidFill>
                <a:srgbClr val="FF0066"/>
              </a:solidFill>
              <a:latin typeface="Arial" panose="020B0604020202020204" pitchFamily="34" charset="0"/>
              <a:cs typeface="Arial" panose="020B0604020202020204" pitchFamily="34" charset="0"/>
            </a:endParaRPr>
          </a:p>
        </p:txBody>
      </p:sp>
      <p:sp>
        <p:nvSpPr>
          <p:cNvPr id="4" name="Rectangle 3"/>
          <p:cNvSpPr/>
          <p:nvPr/>
        </p:nvSpPr>
        <p:spPr>
          <a:xfrm>
            <a:off x="449341" y="5421636"/>
            <a:ext cx="3678382" cy="523220"/>
          </a:xfrm>
          <a:prstGeom prst="rect">
            <a:avLst/>
          </a:prstGeom>
        </p:spPr>
        <p:txBody>
          <a:bodyPr wrap="square">
            <a:spAutoFit/>
          </a:bodyPr>
          <a:lstStyle/>
          <a:p>
            <a:pPr algn="just"/>
            <a:r>
              <a:rPr lang="vi-VN" sz="2800" b="1" dirty="0">
                <a:solidFill>
                  <a:srgbClr val="0033CC"/>
                </a:solidFill>
                <a:latin typeface="Arial" panose="020B0604020202020204" pitchFamily="34" charset="0"/>
                <a:cs typeface="Arial" panose="020B0604020202020204" pitchFamily="34" charset="0"/>
              </a:rPr>
              <a:t>Bò</a:t>
            </a:r>
            <a:r>
              <a:rPr lang="vi-VN" sz="2800" b="1" dirty="0">
                <a:latin typeface="Arial" panose="020B0604020202020204" pitchFamily="34" charset="0"/>
                <a:cs typeface="Arial" panose="020B0604020202020204" pitchFamily="34" charset="0"/>
              </a:rPr>
              <a:t> bằng 3 đôi chân.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8138" y="2068002"/>
            <a:ext cx="3841891" cy="3030469"/>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 r="25832"/>
          <a:stretch/>
        </p:blipFill>
        <p:spPr>
          <a:xfrm>
            <a:off x="4424121" y="2068003"/>
            <a:ext cx="3750061" cy="303046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618" y="2072782"/>
            <a:ext cx="4191000" cy="3025691"/>
          </a:xfrm>
          <a:prstGeom prst="rect">
            <a:avLst/>
          </a:prstGeom>
        </p:spPr>
      </p:pic>
      <p:sp>
        <p:nvSpPr>
          <p:cNvPr id="10" name="Rectangle 9"/>
          <p:cNvSpPr/>
          <p:nvPr/>
        </p:nvSpPr>
        <p:spPr>
          <a:xfrm>
            <a:off x="449341" y="1419003"/>
            <a:ext cx="4717958" cy="523220"/>
          </a:xfrm>
          <a:prstGeom prst="rect">
            <a:avLst/>
          </a:prstGeom>
        </p:spPr>
        <p:txBody>
          <a:bodyPr wrap="none">
            <a:spAutoFit/>
          </a:bodyPr>
          <a:lstStyle/>
          <a:p>
            <a:pPr algn="just"/>
            <a:r>
              <a:rPr lang="vi-VN" sz="2800" b="1" dirty="0">
                <a:latin typeface="Arial" panose="020B0604020202020204" pitchFamily="34" charset="0"/>
                <a:cs typeface="Arial" panose="020B0604020202020204" pitchFamily="34" charset="0"/>
              </a:rPr>
              <a:t>Có </a:t>
            </a:r>
            <a:r>
              <a:rPr lang="vi-VN" sz="2800" b="1" dirty="0">
                <a:solidFill>
                  <a:srgbClr val="009900"/>
                </a:solidFill>
                <a:latin typeface="Arial" panose="020B0604020202020204" pitchFamily="34" charset="0"/>
                <a:cs typeface="Arial" panose="020B0604020202020204" pitchFamily="34" charset="0"/>
              </a:rPr>
              <a:t>3 hình thức </a:t>
            </a:r>
            <a:r>
              <a:rPr lang="vi-VN" sz="2800" b="1" dirty="0">
                <a:latin typeface="Arial" panose="020B0604020202020204" pitchFamily="34" charset="0"/>
                <a:cs typeface="Arial" panose="020B0604020202020204" pitchFamily="34" charset="0"/>
              </a:rPr>
              <a:t>di chuyển </a:t>
            </a:r>
          </a:p>
        </p:txBody>
      </p:sp>
      <p:sp>
        <p:nvSpPr>
          <p:cNvPr id="11" name="Rectangle 10"/>
          <p:cNvSpPr/>
          <p:nvPr/>
        </p:nvSpPr>
        <p:spPr>
          <a:xfrm>
            <a:off x="4467936" y="5421636"/>
            <a:ext cx="3780202" cy="523220"/>
          </a:xfrm>
          <a:prstGeom prst="rect">
            <a:avLst/>
          </a:prstGeom>
        </p:spPr>
        <p:txBody>
          <a:bodyPr wrap="none">
            <a:spAutoFit/>
          </a:bodyPr>
          <a:lstStyle/>
          <a:p>
            <a:pPr algn="just"/>
            <a:r>
              <a:rPr lang="vi-VN" sz="2800" b="1" dirty="0">
                <a:solidFill>
                  <a:srgbClr val="0033CC"/>
                </a:solidFill>
                <a:latin typeface="Arial" panose="020B0604020202020204" pitchFamily="34" charset="0"/>
                <a:cs typeface="Arial" panose="020B0604020202020204" pitchFamily="34" charset="0"/>
              </a:rPr>
              <a:t>Bay</a:t>
            </a:r>
            <a:r>
              <a:rPr lang="vi-VN" sz="2800" b="1" dirty="0">
                <a:latin typeface="Arial" panose="020B0604020202020204" pitchFamily="34" charset="0"/>
                <a:cs typeface="Arial" panose="020B0604020202020204" pitchFamily="34" charset="0"/>
              </a:rPr>
              <a:t> bằng 2 đôi cánh.</a:t>
            </a:r>
          </a:p>
        </p:txBody>
      </p:sp>
      <p:sp>
        <p:nvSpPr>
          <p:cNvPr id="12" name="Rectangle 11"/>
          <p:cNvSpPr/>
          <p:nvPr/>
        </p:nvSpPr>
        <p:spPr>
          <a:xfrm>
            <a:off x="8248138" y="5421636"/>
            <a:ext cx="3841892" cy="954107"/>
          </a:xfrm>
          <a:prstGeom prst="rect">
            <a:avLst/>
          </a:prstGeom>
        </p:spPr>
        <p:txBody>
          <a:bodyPr wrap="square">
            <a:spAutoFit/>
          </a:bodyPr>
          <a:lstStyle/>
          <a:p>
            <a:pPr algn="ctr"/>
            <a:r>
              <a:rPr lang="vi-VN" sz="2800" b="1" dirty="0">
                <a:solidFill>
                  <a:srgbClr val="0033CC"/>
                </a:solidFill>
                <a:cs typeface="Arial" panose="020B0604020202020204" pitchFamily="34" charset="0"/>
              </a:rPr>
              <a:t>Nhảy </a:t>
            </a:r>
            <a:r>
              <a:rPr lang="vi-VN" sz="2800" b="1" dirty="0">
                <a:cs typeface="Arial" panose="020B0604020202020204" pitchFamily="34" charset="0"/>
              </a:rPr>
              <a:t>nhờ đôi chân sau (càng).</a:t>
            </a:r>
            <a:endParaRPr lang="en-US" sz="2800" dirty="0"/>
          </a:p>
        </p:txBody>
      </p:sp>
      <p:pic>
        <p:nvPicPr>
          <p:cNvPr id="13" name="Picture 15" descr="viet3">
            <a:extLst>
              <a:ext uri="{FF2B5EF4-FFF2-40B4-BE49-F238E27FC236}">
                <a16:creationId xmlns:a16="http://schemas.microsoft.com/office/drawing/2014/main" id="{E3C73E29-14D6-455D-B7EC-5FCC3EB35CF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60951" y="1296821"/>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77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41" y="1516632"/>
            <a:ext cx="5757495" cy="4705350"/>
          </a:xfrm>
          <a:prstGeom prst="rect">
            <a:avLst/>
          </a:prstGeom>
        </p:spPr>
      </p:pic>
      <p:sp>
        <p:nvSpPr>
          <p:cNvPr id="5" name="Rectangle 4"/>
          <p:cNvSpPr/>
          <p:nvPr/>
        </p:nvSpPr>
        <p:spPr>
          <a:xfrm>
            <a:off x="296941" y="993412"/>
            <a:ext cx="2302233" cy="523220"/>
          </a:xfrm>
          <a:prstGeom prst="rect">
            <a:avLst/>
          </a:prstGeom>
        </p:spPr>
        <p:txBody>
          <a:bodyPr wrap="none">
            <a:spAutoFit/>
          </a:bodyPr>
          <a:lstStyle/>
          <a:p>
            <a:r>
              <a:rPr lang="vi-VN" sz="2800" b="1" dirty="0">
                <a:solidFill>
                  <a:srgbClr val="FF0066"/>
                </a:solidFill>
                <a:latin typeface="Arial" panose="020B0604020202020204" pitchFamily="34" charset="0"/>
                <a:cs typeface="Arial" panose="020B0604020202020204" pitchFamily="34" charset="0"/>
              </a:rPr>
              <a:t>2. Di chuyển</a:t>
            </a:r>
            <a:endParaRPr lang="vi-VN" sz="2800" dirty="0">
              <a:solidFill>
                <a:srgbClr val="FF0066"/>
              </a:solidFill>
              <a:latin typeface="Arial" panose="020B0604020202020204" pitchFamily="34" charset="0"/>
              <a:cs typeface="Arial" panose="020B0604020202020204" pitchFamily="34" charset="0"/>
            </a:endParaRPr>
          </a:p>
        </p:txBody>
      </p:sp>
      <p:sp>
        <p:nvSpPr>
          <p:cNvPr id="6" name="Rectangle 5"/>
          <p:cNvSpPr/>
          <p:nvPr/>
        </p:nvSpPr>
        <p:spPr>
          <a:xfrm>
            <a:off x="130628" y="6301565"/>
            <a:ext cx="12061372" cy="461665"/>
          </a:xfrm>
          <a:prstGeom prst="rect">
            <a:avLst/>
          </a:prstGeom>
        </p:spPr>
        <p:txBody>
          <a:bodyPr wrap="square">
            <a:spAutoFit/>
          </a:bodyPr>
          <a:lstStyle/>
          <a:p>
            <a:r>
              <a:rPr lang="vi-VN" sz="2400" b="1" dirty="0">
                <a:solidFill>
                  <a:srgbClr val="FF0066"/>
                </a:solidFill>
                <a:latin typeface="Arial" panose="020B0604020202020204" pitchFamily="34" charset="0"/>
                <a:cs typeface="Arial" panose="020B0604020202020204" pitchFamily="34" charset="0"/>
              </a:rPr>
              <a:t>So với các loài sâu bọ khác thì khả năng di chuyển của châu chấu linh hoạt hơn</a:t>
            </a:r>
            <a:endParaRPr lang="en-US" sz="2400" b="1" dirty="0">
              <a:solidFill>
                <a:srgbClr val="FF0066"/>
              </a:solidFill>
              <a:latin typeface="Arial" panose="020B0604020202020204" pitchFamily="34" charset="0"/>
              <a:cs typeface="Arial" panose="020B0604020202020204" pitchFamily="34" charset="0"/>
            </a:endParaRPr>
          </a:p>
        </p:txBody>
      </p:sp>
      <p:sp>
        <p:nvSpPr>
          <p:cNvPr id="7" name="Rectangle 6"/>
          <p:cNvSpPr/>
          <p:nvPr/>
        </p:nvSpPr>
        <p:spPr>
          <a:xfrm>
            <a:off x="6054436" y="2678041"/>
            <a:ext cx="6137564" cy="3108543"/>
          </a:xfrm>
          <a:prstGeom prst="rect">
            <a:avLst/>
          </a:prstGeom>
        </p:spPr>
        <p:txBody>
          <a:bodyPr wrap="square">
            <a:spAutoFit/>
          </a:bodyPr>
          <a:lstStyle/>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Kích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nhảy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1 </a:t>
            </a: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loài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sâu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bọ</a:t>
            </a:r>
            <a:r>
              <a:rPr lang="en-US" sz="2800" b="1" dirty="0">
                <a:latin typeface="Arial" panose="020B0604020202020204" pitchFamily="34" charset="0"/>
                <a:cs typeface="Arial" panose="020B0604020202020204" pitchFamily="34" charset="0"/>
              </a:rPr>
              <a:t>:</a:t>
            </a:r>
          </a:p>
          <a:p>
            <a:pPr algn="just"/>
            <a:r>
              <a:rPr lang="en-US" sz="2800" b="1" dirty="0">
                <a:latin typeface="Arial" panose="020B0604020202020204" pitchFamily="34" charset="0"/>
                <a:cs typeface="Arial" panose="020B0604020202020204" pitchFamily="34" charset="0"/>
              </a:rPr>
              <a:t> + </a:t>
            </a:r>
            <a:r>
              <a:rPr lang="en-US" sz="2800" b="1" dirty="0" err="1">
                <a:latin typeface="Arial" panose="020B0604020202020204" pitchFamily="34" charset="0"/>
                <a:cs typeface="Arial" panose="020B0604020202020204" pitchFamily="34" charset="0"/>
              </a:rPr>
              <a:t>Ve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sầu</a:t>
            </a:r>
            <a:r>
              <a:rPr lang="en-US" sz="2800" b="1" dirty="0">
                <a:latin typeface="Arial" panose="020B0604020202020204" pitchFamily="34" charset="0"/>
                <a:cs typeface="Arial" panose="020B0604020202020204" pitchFamily="34" charset="0"/>
              </a:rPr>
              <a:t> : 30,5 cm</a:t>
            </a:r>
          </a:p>
          <a:p>
            <a:pPr algn="just"/>
            <a:r>
              <a:rPr lang="en-US" sz="2800" b="1" dirty="0">
                <a:latin typeface="Arial" panose="020B0604020202020204" pitchFamily="34" charset="0"/>
                <a:cs typeface="Arial" panose="020B0604020202020204" pitchFamily="34" charset="0"/>
              </a:rPr>
              <a:t> + </a:t>
            </a:r>
            <a:r>
              <a:rPr lang="en-US" sz="2800" b="1" dirty="0" err="1">
                <a:latin typeface="Arial" panose="020B0604020202020204" pitchFamily="34" charset="0"/>
                <a:cs typeface="Arial" panose="020B0604020202020204" pitchFamily="34" charset="0"/>
              </a:rPr>
              <a:t>Châu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chấu</a:t>
            </a:r>
            <a:r>
              <a:rPr lang="en-US" sz="2800" b="1" dirty="0">
                <a:latin typeface="Arial" panose="020B0604020202020204" pitchFamily="34" charset="0"/>
                <a:cs typeface="Arial" panose="020B0604020202020204" pitchFamily="34" charset="0"/>
              </a:rPr>
              <a:t> non: 51 cm</a:t>
            </a:r>
          </a:p>
          <a:p>
            <a:pPr algn="just"/>
            <a:r>
              <a:rPr lang="en-US" sz="2800" b="1" dirty="0">
                <a:latin typeface="Arial" panose="020B0604020202020204" pitchFamily="34" charset="0"/>
                <a:cs typeface="Arial" panose="020B0604020202020204" pitchFamily="34" charset="0"/>
              </a:rPr>
              <a:t> + </a:t>
            </a:r>
            <a:r>
              <a:rPr lang="en-US" sz="2800" b="1" dirty="0" err="1">
                <a:latin typeface="Arial" panose="020B0604020202020204" pitchFamily="34" charset="0"/>
                <a:cs typeface="Arial" panose="020B0604020202020204" pitchFamily="34" charset="0"/>
              </a:rPr>
              <a:t>Bọ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chét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đất</a:t>
            </a:r>
            <a:r>
              <a:rPr lang="en-US" sz="2800" b="1" dirty="0">
                <a:latin typeface="Arial" panose="020B0604020202020204" pitchFamily="34" charset="0"/>
                <a:cs typeface="Arial" panose="020B0604020202020204" pitchFamily="34" charset="0"/>
              </a:rPr>
              <a:t>: 22,5 cm</a:t>
            </a:r>
          </a:p>
          <a:p>
            <a:pPr algn="just"/>
            <a:r>
              <a:rPr lang="en-US" sz="2800" b="1" dirty="0">
                <a:latin typeface="Arial" panose="020B0604020202020204" pitchFamily="34" charset="0"/>
                <a:cs typeface="Arial" panose="020B0604020202020204" pitchFamily="34" charset="0"/>
              </a:rPr>
              <a:t> + </a:t>
            </a:r>
            <a:r>
              <a:rPr lang="en-US" sz="2800" b="1" dirty="0" err="1">
                <a:solidFill>
                  <a:srgbClr val="009900"/>
                </a:solidFill>
                <a:latin typeface="Arial" panose="020B0604020202020204" pitchFamily="34" charset="0"/>
                <a:cs typeface="Arial" panose="020B0604020202020204" pitchFamily="34" charset="0"/>
              </a:rPr>
              <a:t>Châu</a:t>
            </a:r>
            <a:r>
              <a:rPr lang="en-US" sz="2800" b="1" dirty="0">
                <a:solidFill>
                  <a:srgbClr val="009900"/>
                </a:solidFill>
                <a:latin typeface="Arial" panose="020B0604020202020204" pitchFamily="34" charset="0"/>
                <a:cs typeface="Arial" panose="020B0604020202020204" pitchFamily="34" charset="0"/>
              </a:rPr>
              <a:t> </a:t>
            </a:r>
            <a:r>
              <a:rPr lang="en-US" sz="2800" b="1" dirty="0" err="1">
                <a:solidFill>
                  <a:srgbClr val="009900"/>
                </a:solidFill>
                <a:latin typeface="Arial" panose="020B0604020202020204" pitchFamily="34" charset="0"/>
                <a:cs typeface="Arial" panose="020B0604020202020204" pitchFamily="34" charset="0"/>
              </a:rPr>
              <a:t>chấu</a:t>
            </a:r>
            <a:r>
              <a:rPr lang="en-US" sz="2800" b="1" dirty="0">
                <a:solidFill>
                  <a:srgbClr val="009900"/>
                </a:solidFill>
                <a:latin typeface="Arial" panose="020B0604020202020204" pitchFamily="34" charset="0"/>
                <a:cs typeface="Arial" panose="020B0604020202020204" pitchFamily="34" charset="0"/>
              </a:rPr>
              <a:t> </a:t>
            </a:r>
            <a:r>
              <a:rPr lang="en-US" sz="2800" b="1" dirty="0" err="1">
                <a:solidFill>
                  <a:srgbClr val="009900"/>
                </a:solidFill>
                <a:latin typeface="Arial" panose="020B0604020202020204" pitchFamily="34" charset="0"/>
                <a:cs typeface="Arial" panose="020B0604020202020204" pitchFamily="34" charset="0"/>
              </a:rPr>
              <a:t>trưởng</a:t>
            </a:r>
            <a:r>
              <a:rPr lang="en-US" sz="2800" b="1" dirty="0">
                <a:solidFill>
                  <a:srgbClr val="009900"/>
                </a:solidFill>
                <a:latin typeface="Arial" panose="020B0604020202020204" pitchFamily="34" charset="0"/>
                <a:cs typeface="Arial" panose="020B0604020202020204" pitchFamily="34" charset="0"/>
              </a:rPr>
              <a:t> </a:t>
            </a:r>
            <a:r>
              <a:rPr lang="en-US" sz="2800" b="1" dirty="0" err="1">
                <a:solidFill>
                  <a:srgbClr val="009900"/>
                </a:solidFill>
                <a:latin typeface="Arial" panose="020B0604020202020204" pitchFamily="34" charset="0"/>
                <a:cs typeface="Arial" panose="020B0604020202020204" pitchFamily="34" charset="0"/>
              </a:rPr>
              <a:t>thành</a:t>
            </a:r>
            <a:r>
              <a:rPr lang="en-US" sz="2800" b="1" dirty="0">
                <a:solidFill>
                  <a:srgbClr val="009900"/>
                </a:solidFill>
                <a:latin typeface="Arial" panose="020B0604020202020204" pitchFamily="34" charset="0"/>
                <a:cs typeface="Arial" panose="020B0604020202020204" pitchFamily="34" charset="0"/>
              </a:rPr>
              <a:t>: 76 cm</a:t>
            </a:r>
          </a:p>
          <a:p>
            <a:pPr algn="just"/>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989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175" y="634759"/>
            <a:ext cx="2654894" cy="480131"/>
          </a:xfrm>
          <a:prstGeom prst="rect">
            <a:avLst/>
          </a:prstGeom>
        </p:spPr>
        <p:txBody>
          <a:bodyPr wrap="none">
            <a:spAutoFit/>
          </a:bodyPr>
          <a:lstStyle/>
          <a:p>
            <a:pPr>
              <a:lnSpc>
                <a:spcPct val="90000"/>
              </a:lnSpc>
              <a:spcBef>
                <a:spcPts val="1000"/>
              </a:spcBef>
            </a:pPr>
            <a:r>
              <a:rPr lang="en-US" sz="2800" b="1" dirty="0">
                <a:solidFill>
                  <a:srgbClr val="FF0066"/>
                </a:solidFill>
                <a:effectLst/>
                <a:latin typeface="Arial" panose="020B0604020202020204" pitchFamily="34" charset="0"/>
                <a:cs typeface="Arial" panose="020B0604020202020204" pitchFamily="34" charset="0"/>
              </a:rPr>
              <a:t>3. </a:t>
            </a:r>
            <a:r>
              <a:rPr lang="en-US" sz="2800" b="1" dirty="0" err="1">
                <a:solidFill>
                  <a:srgbClr val="FF0066"/>
                </a:solidFill>
                <a:effectLst/>
                <a:latin typeface="Arial" panose="020B0604020202020204" pitchFamily="34" charset="0"/>
                <a:cs typeface="Arial" panose="020B0604020202020204" pitchFamily="34" charset="0"/>
              </a:rPr>
              <a:t>Dinh</a:t>
            </a:r>
            <a:r>
              <a:rPr lang="en-US" sz="2800" b="1" dirty="0">
                <a:solidFill>
                  <a:srgbClr val="FF0066"/>
                </a:solidFill>
                <a:effectLst/>
                <a:latin typeface="Arial" panose="020B0604020202020204" pitchFamily="34" charset="0"/>
                <a:cs typeface="Arial" panose="020B0604020202020204" pitchFamily="34" charset="0"/>
              </a:rPr>
              <a:t> </a:t>
            </a:r>
            <a:r>
              <a:rPr lang="en-US" sz="2800" b="1" dirty="0" err="1">
                <a:solidFill>
                  <a:srgbClr val="FF0066"/>
                </a:solidFill>
                <a:effectLst/>
                <a:latin typeface="Arial" panose="020B0604020202020204" pitchFamily="34" charset="0"/>
                <a:cs typeface="Arial" panose="020B0604020202020204" pitchFamily="34" charset="0"/>
              </a:rPr>
              <a:t>dưỡng</a:t>
            </a:r>
            <a:endParaRPr lang="en-US" sz="2800" dirty="0">
              <a:solidFill>
                <a:srgbClr val="FF0066"/>
              </a:solidFill>
              <a:effectLst/>
              <a:latin typeface="Arial" panose="020B0604020202020204" pitchFamily="34" charset="0"/>
              <a:cs typeface="Arial" panose="020B0604020202020204" pitchFamily="34" charset="0"/>
            </a:endParaRPr>
          </a:p>
        </p:txBody>
      </p:sp>
      <p:sp>
        <p:nvSpPr>
          <p:cNvPr id="6" name="Rectangle 5"/>
          <p:cNvSpPr/>
          <p:nvPr/>
        </p:nvSpPr>
        <p:spPr>
          <a:xfrm>
            <a:off x="7522576" y="3318570"/>
            <a:ext cx="4527176" cy="3539430"/>
          </a:xfrm>
          <a:prstGeom prst="rect">
            <a:avLst/>
          </a:prstGeom>
        </p:spPr>
        <p:txBody>
          <a:bodyPr wrap="square">
            <a:spAutoFit/>
          </a:bodyPr>
          <a:lstStyle/>
          <a:p>
            <a:pPr algn="just">
              <a:buFontTx/>
              <a:buChar char="-"/>
            </a:pPr>
            <a:r>
              <a:rPr lang="en-US" sz="2800" b="1" dirty="0">
                <a:latin typeface="Arial" panose="020B0604020202020204" pitchFamily="34" charset="0"/>
                <a:cs typeface="Arial" panose="020B0604020202020204" pitchFamily="34" charset="0"/>
              </a:rPr>
              <a:t> </a:t>
            </a:r>
            <a:r>
              <a:rPr lang="vi-VN" sz="2800" b="1" dirty="0">
                <a:latin typeface="Arial" panose="020B0604020202020204" pitchFamily="34" charset="0"/>
                <a:cs typeface="Arial" panose="020B0604020202020204" pitchFamily="34" charset="0"/>
              </a:rPr>
              <a:t>Nhờ </a:t>
            </a:r>
            <a:r>
              <a:rPr lang="vi-VN" sz="2800" b="1" dirty="0">
                <a:solidFill>
                  <a:srgbClr val="FF0066"/>
                </a:solidFill>
                <a:latin typeface="Arial" panose="020B0604020202020204" pitchFamily="34" charset="0"/>
                <a:cs typeface="Arial" panose="020B0604020202020204" pitchFamily="34" charset="0"/>
              </a:rPr>
              <a:t>cơ quan miệng khỏe, sắc</a:t>
            </a:r>
            <a:r>
              <a:rPr lang="en-US" sz="2800" b="1" dirty="0">
                <a:solidFill>
                  <a:srgbClr val="FF0066"/>
                </a:solidFill>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sym typeface="Wingdings" panose="05000000000000000000" pitchFamily="2" charset="2"/>
              </a:rPr>
              <a:t></a:t>
            </a:r>
            <a:r>
              <a:rPr lang="vi-VN" sz="2800" b="1" dirty="0">
                <a:latin typeface="Arial" panose="020B0604020202020204" pitchFamily="34" charset="0"/>
                <a:cs typeface="Arial" panose="020B0604020202020204" pitchFamily="34" charset="0"/>
              </a:rPr>
              <a:t> gặm được chồi và lá cây</a:t>
            </a:r>
            <a:r>
              <a:rPr lang="en-US" sz="2800" b="1" dirty="0">
                <a:latin typeface="Arial" panose="020B0604020202020204" pitchFamily="34" charset="0"/>
                <a:cs typeface="Arial" panose="020B0604020202020204" pitchFamily="34" charset="0"/>
              </a:rPr>
              <a:t>.</a:t>
            </a:r>
          </a:p>
          <a:p>
            <a:pPr algn="just">
              <a:buFontTx/>
              <a:buChar char="-"/>
            </a:pPr>
            <a:r>
              <a:rPr lang="vi-VN" sz="2800" b="1" dirty="0">
                <a:solidFill>
                  <a:srgbClr val="009900"/>
                </a:solidFill>
                <a:latin typeface="Arial" panose="020B0604020202020204" pitchFamily="34" charset="0"/>
                <a:cs typeface="Arial" panose="020B0604020202020204" pitchFamily="34" charset="0"/>
              </a:rPr>
              <a:t>Thức ăn được tẩm nước bọt</a:t>
            </a:r>
            <a:r>
              <a:rPr lang="vi-VN" sz="2800" b="1" dirty="0">
                <a:latin typeface="Arial" panose="020B0604020202020204" pitchFamily="34" charset="0"/>
                <a:cs typeface="Arial" panose="020B0604020202020204" pitchFamily="34" charset="0"/>
              </a:rPr>
              <a:t> rồi </a:t>
            </a:r>
            <a:r>
              <a:rPr lang="vi-VN" sz="2800" b="1" dirty="0">
                <a:solidFill>
                  <a:srgbClr val="FF0066"/>
                </a:solidFill>
                <a:latin typeface="Arial" panose="020B0604020202020204" pitchFamily="34" charset="0"/>
                <a:cs typeface="Arial" panose="020B0604020202020204" pitchFamily="34" charset="0"/>
              </a:rPr>
              <a:t>tập trung ở diều</a:t>
            </a:r>
            <a:r>
              <a:rPr lang="vi-VN" sz="2800" b="1" dirty="0">
                <a:latin typeface="Arial" panose="020B0604020202020204" pitchFamily="34" charset="0"/>
                <a:cs typeface="Arial" panose="020B0604020202020204" pitchFamily="34" charset="0"/>
              </a:rPr>
              <a:t>, được </a:t>
            </a:r>
            <a:r>
              <a:rPr lang="vi-VN" sz="2800" b="1" dirty="0">
                <a:solidFill>
                  <a:srgbClr val="009900"/>
                </a:solidFill>
                <a:latin typeface="Arial" panose="020B0604020202020204" pitchFamily="34" charset="0"/>
                <a:cs typeface="Arial" panose="020B0604020202020204" pitchFamily="34" charset="0"/>
              </a:rPr>
              <a:t>nghiền nhỏ ở dạ dày cơ,</a:t>
            </a:r>
            <a:r>
              <a:rPr lang="vi-VN" sz="2800" b="1" dirty="0">
                <a:latin typeface="Arial" panose="020B0604020202020204" pitchFamily="34" charset="0"/>
                <a:cs typeface="Arial" panose="020B0604020202020204" pitchFamily="34" charset="0"/>
              </a:rPr>
              <a:t> rồi </a:t>
            </a:r>
            <a:r>
              <a:rPr lang="vi-VN" sz="2800" b="1" dirty="0">
                <a:solidFill>
                  <a:srgbClr val="FF0066"/>
                </a:solidFill>
                <a:latin typeface="Arial" panose="020B0604020202020204" pitchFamily="34" charset="0"/>
                <a:cs typeface="Arial" panose="020B0604020202020204" pitchFamily="34" charset="0"/>
              </a:rPr>
              <a:t>tiêu hóa nhờ enzim tiết ra ở ruột tịt</a:t>
            </a:r>
            <a:r>
              <a:rPr lang="en-US" sz="2800" b="1" dirty="0">
                <a:latin typeface="Arial" panose="020B0604020202020204" pitchFamily="34" charset="0"/>
                <a:cs typeface="Arial" panose="020B0604020202020204" pitchFamily="34" charset="0"/>
              </a:rPr>
              <a:t>.</a:t>
            </a:r>
            <a:endParaRPr lang="vi-VN" sz="28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4211" t="6742" r="1684" b="7575"/>
          <a:stretch/>
        </p:blipFill>
        <p:spPr>
          <a:xfrm>
            <a:off x="336175" y="1114890"/>
            <a:ext cx="6528859" cy="4667345"/>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48016" r="48239" b="5225"/>
          <a:stretch/>
        </p:blipFill>
        <p:spPr>
          <a:xfrm>
            <a:off x="1369376" y="5903713"/>
            <a:ext cx="3027812" cy="80682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472" y="228209"/>
            <a:ext cx="4663774" cy="2942899"/>
          </a:xfrm>
          <a:prstGeom prst="rect">
            <a:avLst/>
          </a:prstGeom>
        </p:spPr>
      </p:pic>
      <p:pic>
        <p:nvPicPr>
          <p:cNvPr id="10" name="Picture 15" descr="viet3">
            <a:extLst>
              <a:ext uri="{FF2B5EF4-FFF2-40B4-BE49-F238E27FC236}">
                <a16:creationId xmlns:a16="http://schemas.microsoft.com/office/drawing/2014/main" id="{7F62BD66-63C0-4C01-90A5-660A2F255FE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97992" y="466165"/>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94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9573" y="731802"/>
            <a:ext cx="2654894" cy="523220"/>
          </a:xfrm>
          <a:prstGeom prst="rect">
            <a:avLst/>
          </a:prstGeom>
        </p:spPr>
        <p:txBody>
          <a:bodyPr wrap="none">
            <a:spAutoFit/>
          </a:bodyPr>
          <a:lstStyle/>
          <a:p>
            <a:r>
              <a:rPr lang="en-US" sz="2800" b="1" dirty="0">
                <a:solidFill>
                  <a:srgbClr val="FF0066"/>
                </a:solidFill>
                <a:latin typeface="Arial" panose="020B0604020202020204" pitchFamily="34" charset="0"/>
                <a:cs typeface="Arial" panose="020B0604020202020204" pitchFamily="34" charset="0"/>
              </a:rPr>
              <a:t>3. </a:t>
            </a:r>
            <a:r>
              <a:rPr lang="en-US" sz="2800" b="1" dirty="0" err="1">
                <a:solidFill>
                  <a:srgbClr val="FF0066"/>
                </a:solidFill>
                <a:latin typeface="Arial" panose="020B0604020202020204" pitchFamily="34" charset="0"/>
                <a:cs typeface="Arial" panose="020B0604020202020204" pitchFamily="34" charset="0"/>
              </a:rPr>
              <a:t>Dinh</a:t>
            </a:r>
            <a:r>
              <a:rPr lang="en-US" sz="2800" b="1" dirty="0">
                <a:solidFill>
                  <a:srgbClr val="FF0066"/>
                </a:solidFill>
                <a:latin typeface="Arial" panose="020B0604020202020204" pitchFamily="34" charset="0"/>
                <a:cs typeface="Arial" panose="020B0604020202020204" pitchFamily="34" charset="0"/>
              </a:rPr>
              <a:t> </a:t>
            </a:r>
            <a:r>
              <a:rPr lang="en-US" sz="2800" b="1" dirty="0" err="1">
                <a:solidFill>
                  <a:srgbClr val="FF0066"/>
                </a:solidFill>
                <a:latin typeface="Arial" panose="020B0604020202020204" pitchFamily="34" charset="0"/>
                <a:cs typeface="Arial" panose="020B0604020202020204" pitchFamily="34" charset="0"/>
              </a:rPr>
              <a:t>dưỡng</a:t>
            </a:r>
            <a:endParaRPr lang="vi-VN" sz="2800" b="1" dirty="0">
              <a:solidFill>
                <a:srgbClr val="FF0066"/>
              </a:solidFill>
              <a:latin typeface="Arial" panose="020B0604020202020204" pitchFamily="34" charset="0"/>
              <a:cs typeface="Arial" panose="020B0604020202020204" pitchFamily="34" charset="0"/>
            </a:endParaRPr>
          </a:p>
        </p:txBody>
      </p:sp>
      <p:sp>
        <p:nvSpPr>
          <p:cNvPr id="4" name="Rectangle 3"/>
          <p:cNvSpPr/>
          <p:nvPr/>
        </p:nvSpPr>
        <p:spPr>
          <a:xfrm>
            <a:off x="7357403" y="2092807"/>
            <a:ext cx="4707985" cy="3539430"/>
          </a:xfrm>
          <a:prstGeom prst="rect">
            <a:avLst/>
          </a:prstGeom>
        </p:spPr>
        <p:txBody>
          <a:bodyPr wrap="square">
            <a:spAutoFit/>
          </a:bodyPr>
          <a:lstStyle/>
          <a:p>
            <a:pPr algn="just"/>
            <a:r>
              <a:rPr lang="vi-VN" sz="3200" b="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H</a:t>
            </a:r>
            <a:r>
              <a:rPr lang="vi-VN" sz="3200" b="1" dirty="0">
                <a:latin typeface="Arial" panose="020B0604020202020204" pitchFamily="34" charset="0"/>
                <a:cs typeface="Arial" panose="020B0604020202020204" pitchFamily="34" charset="0"/>
              </a:rPr>
              <a:t>ô hấp </a:t>
            </a:r>
            <a:r>
              <a:rPr lang="vi-VN" sz="3200" b="1" dirty="0">
                <a:solidFill>
                  <a:srgbClr val="FF0066"/>
                </a:solidFill>
                <a:latin typeface="Arial" panose="020B0604020202020204" pitchFamily="34" charset="0"/>
                <a:cs typeface="Arial" panose="020B0604020202020204" pitchFamily="34" charset="0"/>
              </a:rPr>
              <a:t>bằng các lỗ thở ở bụng</a:t>
            </a:r>
            <a:r>
              <a:rPr lang="en-US" sz="3200" b="1" dirty="0">
                <a:latin typeface="Arial" panose="020B0604020202020204" pitchFamily="34" charset="0"/>
                <a:cs typeface="Arial" panose="020B0604020202020204" pitchFamily="34" charset="0"/>
              </a:rPr>
              <a:t>.</a:t>
            </a:r>
            <a:endParaRPr lang="vi-VN" sz="3200" b="1" dirty="0">
              <a:latin typeface="Arial" panose="020B0604020202020204" pitchFamily="34" charset="0"/>
              <a:cs typeface="Arial" panose="020B0604020202020204" pitchFamily="34" charset="0"/>
            </a:endParaRPr>
          </a:p>
          <a:p>
            <a:pPr algn="just"/>
            <a:r>
              <a:rPr lang="vi-VN" sz="3200" b="1" dirty="0">
                <a:latin typeface="Arial" panose="020B0604020202020204" pitchFamily="34" charset="0"/>
                <a:cs typeface="Arial" panose="020B0604020202020204" pitchFamily="34" charset="0"/>
              </a:rPr>
              <a:t>- Động tác hô hấp là </a:t>
            </a:r>
            <a:r>
              <a:rPr lang="vi-VN" sz="3200" b="1" dirty="0">
                <a:solidFill>
                  <a:srgbClr val="009900"/>
                </a:solidFill>
                <a:latin typeface="Arial" panose="020B0604020202020204" pitchFamily="34" charset="0"/>
                <a:cs typeface="Arial" panose="020B0604020202020204" pitchFamily="34" charset="0"/>
              </a:rPr>
              <a:t>hít và thải không khí qua lỗ thở ở mặt bụng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sym typeface="Wingdings" panose="05000000000000000000" pitchFamily="2" charset="2"/>
              </a:rPr>
              <a:t></a:t>
            </a:r>
            <a:r>
              <a:rPr lang="vi-VN" sz="3200" b="1" dirty="0">
                <a:latin typeface="Arial" panose="020B0604020202020204" pitchFamily="34" charset="0"/>
                <a:cs typeface="Arial" panose="020B0604020202020204" pitchFamily="34" charset="0"/>
              </a:rPr>
              <a:t> Khi sống </a:t>
            </a:r>
            <a:r>
              <a:rPr lang="vi-VN" sz="3200" b="1" dirty="0">
                <a:solidFill>
                  <a:srgbClr val="0033CC"/>
                </a:solidFill>
                <a:latin typeface="Arial" panose="020B0604020202020204" pitchFamily="34" charset="0"/>
                <a:cs typeface="Arial" panose="020B0604020202020204" pitchFamily="34" charset="0"/>
              </a:rPr>
              <a:t>bụng c</a:t>
            </a:r>
            <a:r>
              <a:rPr lang="en-US" sz="3200" b="1" dirty="0" err="1">
                <a:solidFill>
                  <a:srgbClr val="0033CC"/>
                </a:solidFill>
                <a:latin typeface="Arial" panose="020B0604020202020204" pitchFamily="34" charset="0"/>
                <a:cs typeface="Arial" panose="020B0604020202020204" pitchFamily="34" charset="0"/>
              </a:rPr>
              <a:t>hâu</a:t>
            </a:r>
            <a:r>
              <a:rPr lang="en-US" sz="3200" b="1" dirty="0">
                <a:solidFill>
                  <a:srgbClr val="0033CC"/>
                </a:solidFill>
                <a:latin typeface="Arial" panose="020B0604020202020204" pitchFamily="34" charset="0"/>
                <a:cs typeface="Arial" panose="020B0604020202020204" pitchFamily="34" charset="0"/>
              </a:rPr>
              <a:t> </a:t>
            </a:r>
            <a:r>
              <a:rPr lang="en-US" sz="3200" b="1" dirty="0" err="1">
                <a:solidFill>
                  <a:srgbClr val="0033CC"/>
                </a:solidFill>
                <a:latin typeface="Arial" panose="020B0604020202020204" pitchFamily="34" charset="0"/>
                <a:cs typeface="Arial" panose="020B0604020202020204" pitchFamily="34" charset="0"/>
              </a:rPr>
              <a:t>chấu</a:t>
            </a:r>
            <a:r>
              <a:rPr lang="vi-VN" sz="3200" b="1" dirty="0">
                <a:solidFill>
                  <a:srgbClr val="0033CC"/>
                </a:solidFill>
                <a:latin typeface="Arial" panose="020B0604020202020204" pitchFamily="34" charset="0"/>
                <a:cs typeface="Arial" panose="020B0604020202020204" pitchFamily="34" charset="0"/>
              </a:rPr>
              <a:t> luôn phập phồng</a:t>
            </a:r>
            <a:r>
              <a:rPr lang="en-US" sz="3200" b="1" dirty="0">
                <a:latin typeface="Arial" panose="020B0604020202020204" pitchFamily="34" charset="0"/>
                <a:cs typeface="Arial" panose="020B0604020202020204" pitchFamily="34" charset="0"/>
              </a:rPr>
              <a:t>.</a:t>
            </a:r>
            <a:endParaRPr lang="vi-VN" sz="32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7433"/>
          <a:stretch/>
        </p:blipFill>
        <p:spPr>
          <a:xfrm>
            <a:off x="311156" y="1532197"/>
            <a:ext cx="7046247" cy="4404370"/>
          </a:xfrm>
          <a:prstGeom prst="rect">
            <a:avLst/>
          </a:prstGeom>
        </p:spPr>
      </p:pic>
      <p:pic>
        <p:nvPicPr>
          <p:cNvPr id="8" name="Picture 15" descr="viet3">
            <a:extLst>
              <a:ext uri="{FF2B5EF4-FFF2-40B4-BE49-F238E27FC236}">
                <a16:creationId xmlns:a16="http://schemas.microsoft.com/office/drawing/2014/main" id="{AE3CC61A-AD34-4DA9-AE61-6BE5CE47ECC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23210" y="145648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4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57" y="1317813"/>
            <a:ext cx="5815244" cy="4514850"/>
          </a:xfrm>
          <a:prstGeom prst="rect">
            <a:avLst/>
          </a:prstGeom>
        </p:spPr>
      </p:pic>
      <p:sp>
        <p:nvSpPr>
          <p:cNvPr id="6" name="Rectangle 5"/>
          <p:cNvSpPr/>
          <p:nvPr/>
        </p:nvSpPr>
        <p:spPr>
          <a:xfrm>
            <a:off x="647609" y="5954141"/>
            <a:ext cx="5214782" cy="523220"/>
          </a:xfrm>
          <a:prstGeom prst="rect">
            <a:avLst/>
          </a:prstGeom>
        </p:spPr>
        <p:txBody>
          <a:bodyPr wrap="square">
            <a:spAutoFit/>
          </a:bodyPr>
          <a:lstStyle/>
          <a:p>
            <a:r>
              <a:rPr lang="en-US" sz="2800" b="1" dirty="0" err="1">
                <a:solidFill>
                  <a:srgbClr val="FF0066"/>
                </a:solidFill>
                <a:latin typeface="Arial" panose="020B0604020202020204" pitchFamily="34" charset="0"/>
                <a:cs typeface="Arial" panose="020B0604020202020204" pitchFamily="34" charset="0"/>
              </a:rPr>
              <a:t>Nạn</a:t>
            </a:r>
            <a:r>
              <a:rPr lang="en-US" sz="2800" b="1" dirty="0">
                <a:solidFill>
                  <a:srgbClr val="FF0066"/>
                </a:solidFill>
                <a:latin typeface="Arial" panose="020B0604020202020204" pitchFamily="34" charset="0"/>
                <a:cs typeface="Arial" panose="020B0604020202020204" pitchFamily="34" charset="0"/>
              </a:rPr>
              <a:t> </a:t>
            </a:r>
            <a:r>
              <a:rPr lang="en-US" sz="2800" b="1" dirty="0" err="1">
                <a:solidFill>
                  <a:srgbClr val="FF0066"/>
                </a:solidFill>
                <a:latin typeface="Arial" panose="020B0604020202020204" pitchFamily="34" charset="0"/>
                <a:cs typeface="Arial" panose="020B0604020202020204" pitchFamily="34" charset="0"/>
              </a:rPr>
              <a:t>châu</a:t>
            </a:r>
            <a:r>
              <a:rPr lang="en-US" sz="2800" b="1" dirty="0">
                <a:solidFill>
                  <a:srgbClr val="FF0066"/>
                </a:solidFill>
                <a:latin typeface="Arial" panose="020B0604020202020204" pitchFamily="34" charset="0"/>
                <a:cs typeface="Arial" panose="020B0604020202020204" pitchFamily="34" charset="0"/>
              </a:rPr>
              <a:t> </a:t>
            </a:r>
            <a:r>
              <a:rPr lang="en-US" sz="2800" b="1" dirty="0" err="1">
                <a:solidFill>
                  <a:srgbClr val="FF0066"/>
                </a:solidFill>
                <a:latin typeface="Arial" panose="020B0604020202020204" pitchFamily="34" charset="0"/>
                <a:cs typeface="Arial" panose="020B0604020202020204" pitchFamily="34" charset="0"/>
              </a:rPr>
              <a:t>chấu</a:t>
            </a:r>
            <a:r>
              <a:rPr lang="en-US" sz="2800" b="1" dirty="0">
                <a:solidFill>
                  <a:srgbClr val="FF0066"/>
                </a:solidFill>
                <a:latin typeface="Arial" panose="020B0604020202020204" pitchFamily="34" charset="0"/>
                <a:cs typeface="Arial" panose="020B0604020202020204" pitchFamily="34" charset="0"/>
              </a:rPr>
              <a:t> ở Cao </a:t>
            </a:r>
            <a:r>
              <a:rPr lang="en-US" sz="2800" b="1" dirty="0" err="1">
                <a:solidFill>
                  <a:srgbClr val="FF0066"/>
                </a:solidFill>
                <a:latin typeface="Arial" panose="020B0604020202020204" pitchFamily="34" charset="0"/>
                <a:cs typeface="Arial" panose="020B0604020202020204" pitchFamily="34" charset="0"/>
              </a:rPr>
              <a:t>Bằng</a:t>
            </a:r>
            <a:endParaRPr lang="en-US" sz="2800" b="1" dirty="0">
              <a:solidFill>
                <a:srgbClr val="FF0066"/>
              </a:solidFill>
              <a:latin typeface="Arial" panose="020B0604020202020204" pitchFamily="34" charset="0"/>
              <a:cs typeface="Arial" panose="020B0604020202020204" pitchFamily="34" charset="0"/>
            </a:endParaRPr>
          </a:p>
        </p:txBody>
      </p:sp>
      <p:sp>
        <p:nvSpPr>
          <p:cNvPr id="7" name="Rectangle 6"/>
          <p:cNvSpPr/>
          <p:nvPr/>
        </p:nvSpPr>
        <p:spPr>
          <a:xfrm>
            <a:off x="0" y="6415806"/>
            <a:ext cx="4269117" cy="369332"/>
          </a:xfrm>
          <a:prstGeom prst="rect">
            <a:avLst/>
          </a:prstGeom>
        </p:spPr>
        <p:txBody>
          <a:bodyPr wrap="none">
            <a:spAutoFit/>
          </a:bodyPr>
          <a:lstStyle/>
          <a:p>
            <a:r>
              <a:rPr lang="en-US" dirty="0" err="1">
                <a:solidFill>
                  <a:srgbClr val="727B88"/>
                </a:solidFill>
                <a:latin typeface="Roboto"/>
              </a:rPr>
              <a:t>Báo</a:t>
            </a:r>
            <a:r>
              <a:rPr lang="en-US" dirty="0">
                <a:solidFill>
                  <a:srgbClr val="727B88"/>
                </a:solidFill>
                <a:latin typeface="Roboto"/>
              </a:rPr>
              <a:t> </a:t>
            </a:r>
            <a:r>
              <a:rPr lang="en-US" dirty="0" err="1">
                <a:solidFill>
                  <a:srgbClr val="727B88"/>
                </a:solidFill>
                <a:latin typeface="Roboto"/>
              </a:rPr>
              <a:t>tuổi</a:t>
            </a:r>
            <a:r>
              <a:rPr lang="en-US" dirty="0">
                <a:solidFill>
                  <a:srgbClr val="727B88"/>
                </a:solidFill>
                <a:latin typeface="Roboto"/>
              </a:rPr>
              <a:t> </a:t>
            </a:r>
            <a:r>
              <a:rPr lang="en-US" dirty="0" err="1">
                <a:solidFill>
                  <a:srgbClr val="727B88"/>
                </a:solidFill>
                <a:latin typeface="Roboto"/>
              </a:rPr>
              <a:t>trẻ</a:t>
            </a:r>
            <a:r>
              <a:rPr lang="en-US" dirty="0">
                <a:solidFill>
                  <a:srgbClr val="727B88"/>
                </a:solidFill>
                <a:latin typeface="Roboto"/>
              </a:rPr>
              <a:t> - 27/07/2020 17:30 GMT+7 </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121" y="1317813"/>
            <a:ext cx="5698836" cy="4514850"/>
          </a:xfrm>
          <a:prstGeom prst="rect">
            <a:avLst/>
          </a:prstGeom>
        </p:spPr>
      </p:pic>
      <p:sp>
        <p:nvSpPr>
          <p:cNvPr id="9" name="Rectangle 8"/>
          <p:cNvSpPr/>
          <p:nvPr/>
        </p:nvSpPr>
        <p:spPr>
          <a:xfrm>
            <a:off x="6987522" y="5954141"/>
            <a:ext cx="4429418" cy="523220"/>
          </a:xfrm>
          <a:prstGeom prst="rect">
            <a:avLst/>
          </a:prstGeom>
        </p:spPr>
        <p:txBody>
          <a:bodyPr wrap="none">
            <a:spAutoFit/>
          </a:bodyPr>
          <a:lstStyle/>
          <a:p>
            <a:r>
              <a:rPr lang="en-US" sz="2800" b="1" dirty="0" err="1">
                <a:solidFill>
                  <a:srgbClr val="FF0066"/>
                </a:solidFill>
                <a:latin typeface="Arial" panose="020B0604020202020204" pitchFamily="34" charset="0"/>
                <a:cs typeface="Arial" panose="020B0604020202020204" pitchFamily="34" charset="0"/>
              </a:rPr>
              <a:t>Nạn</a:t>
            </a:r>
            <a:r>
              <a:rPr lang="en-US" sz="2800" b="1" dirty="0">
                <a:solidFill>
                  <a:srgbClr val="FF0066"/>
                </a:solidFill>
                <a:latin typeface="Arial" panose="020B0604020202020204" pitchFamily="34" charset="0"/>
                <a:cs typeface="Arial" panose="020B0604020202020204" pitchFamily="34" charset="0"/>
              </a:rPr>
              <a:t> </a:t>
            </a:r>
            <a:r>
              <a:rPr lang="en-US" sz="2800" b="1" dirty="0" err="1">
                <a:solidFill>
                  <a:srgbClr val="FF0066"/>
                </a:solidFill>
                <a:latin typeface="Arial" panose="020B0604020202020204" pitchFamily="34" charset="0"/>
                <a:cs typeface="Arial" panose="020B0604020202020204" pitchFamily="34" charset="0"/>
              </a:rPr>
              <a:t>châu</a:t>
            </a:r>
            <a:r>
              <a:rPr lang="en-US" sz="2800" b="1" dirty="0">
                <a:solidFill>
                  <a:srgbClr val="FF0066"/>
                </a:solidFill>
                <a:latin typeface="Arial" panose="020B0604020202020204" pitchFamily="34" charset="0"/>
                <a:cs typeface="Arial" panose="020B0604020202020204" pitchFamily="34" charset="0"/>
              </a:rPr>
              <a:t> </a:t>
            </a:r>
            <a:r>
              <a:rPr lang="en-US" sz="2800" b="1" dirty="0" err="1">
                <a:solidFill>
                  <a:srgbClr val="FF0066"/>
                </a:solidFill>
                <a:latin typeface="Arial" panose="020B0604020202020204" pitchFamily="34" charset="0"/>
                <a:cs typeface="Arial" panose="020B0604020202020204" pitchFamily="34" charset="0"/>
              </a:rPr>
              <a:t>chấu</a:t>
            </a:r>
            <a:r>
              <a:rPr lang="en-US" sz="2800" b="1" dirty="0">
                <a:solidFill>
                  <a:srgbClr val="FF0066"/>
                </a:solidFill>
                <a:latin typeface="Arial" panose="020B0604020202020204" pitchFamily="34" charset="0"/>
                <a:cs typeface="Arial" panose="020B0604020202020204" pitchFamily="34" charset="0"/>
              </a:rPr>
              <a:t> ở </a:t>
            </a:r>
            <a:r>
              <a:rPr lang="en-US" sz="2800" b="1" dirty="0" err="1">
                <a:solidFill>
                  <a:srgbClr val="FF0066"/>
                </a:solidFill>
                <a:latin typeface="Arial" panose="020B0604020202020204" pitchFamily="34" charset="0"/>
                <a:cs typeface="Arial" panose="020B0604020202020204" pitchFamily="34" charset="0"/>
              </a:rPr>
              <a:t>Sơn</a:t>
            </a:r>
            <a:r>
              <a:rPr lang="en-US" sz="2800" b="1" dirty="0">
                <a:solidFill>
                  <a:srgbClr val="FF0066"/>
                </a:solidFill>
                <a:latin typeface="Arial" panose="020B0604020202020204" pitchFamily="34" charset="0"/>
                <a:cs typeface="Arial" panose="020B0604020202020204" pitchFamily="34" charset="0"/>
              </a:rPr>
              <a:t> La</a:t>
            </a:r>
          </a:p>
        </p:txBody>
      </p:sp>
    </p:spTree>
    <p:extLst>
      <p:ext uri="{BB962C8B-B14F-4D97-AF65-F5344CB8AC3E}">
        <p14:creationId xmlns:p14="http://schemas.microsoft.com/office/powerpoint/2010/main" val="2214013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0"/>
            <a:ext cx="12087497" cy="1737995"/>
          </a:xfrm>
        </p:spPr>
        <p:txBody>
          <a:bodyPr>
            <a:normAutofit/>
          </a:bodyPr>
          <a:lstStyle/>
          <a:p>
            <a:r>
              <a:rPr lang="vi-VN" sz="3600" b="1" dirty="0">
                <a:solidFill>
                  <a:srgbClr val="0033CC"/>
                </a:solidFill>
              </a:rPr>
              <a:t>Chùm ảnh rợn người về đại dịch châu chấu đang hoành hành ở châu Phi: "Binh đoàn" nghìn tỷ con châu chấu với sức ăn bằng 35.000 người/ngày bay kín trời</a:t>
            </a:r>
            <a:r>
              <a:rPr lang="en-US" sz="3600" b="1" dirty="0">
                <a:solidFill>
                  <a:srgbClr val="0033CC"/>
                </a:solidFill>
              </a:rPr>
              <a:t>.</a:t>
            </a:r>
            <a:endParaRPr lang="en-US" sz="3600" dirty="0">
              <a:solidFill>
                <a:srgbClr val="0033CC"/>
              </a:solidFill>
            </a:endParaRPr>
          </a:p>
        </p:txBody>
      </p:sp>
      <p:sp>
        <p:nvSpPr>
          <p:cNvPr id="3" name="Rectangle 2"/>
          <p:cNvSpPr/>
          <p:nvPr/>
        </p:nvSpPr>
        <p:spPr>
          <a:xfrm>
            <a:off x="104503" y="6488668"/>
            <a:ext cx="5045356" cy="369332"/>
          </a:xfrm>
          <a:prstGeom prst="rect">
            <a:avLst/>
          </a:prstGeom>
        </p:spPr>
        <p:txBody>
          <a:bodyPr wrap="none">
            <a:spAutoFit/>
          </a:bodyPr>
          <a:lstStyle/>
          <a:p>
            <a:r>
              <a:rPr lang="en-US" b="1" cap="all" dirty="0">
                <a:solidFill>
                  <a:srgbClr val="FB6C27"/>
                </a:solidFill>
                <a:latin typeface="SFD-Semibold"/>
              </a:rPr>
              <a:t>L.T, </a:t>
            </a:r>
            <a:r>
              <a:rPr lang="en-US" b="1" cap="all" dirty="0">
                <a:solidFill>
                  <a:srgbClr val="777777"/>
                </a:solidFill>
                <a:latin typeface="SFD-SemiBold"/>
              </a:rPr>
              <a:t>THEO NHỊP SỐNG VIỆT </a:t>
            </a:r>
            <a:r>
              <a:rPr lang="en-US" b="1" dirty="0">
                <a:solidFill>
                  <a:srgbClr val="777777"/>
                </a:solidFill>
                <a:latin typeface="SFD-SemiBold"/>
              </a:rPr>
              <a:t>13:50 08/07/2020</a:t>
            </a:r>
            <a:endParaRPr lang="en-US" b="1" dirty="0"/>
          </a:p>
        </p:txBody>
      </p:sp>
      <p:sp>
        <p:nvSpPr>
          <p:cNvPr id="4" name="Rectangle 3"/>
          <p:cNvSpPr/>
          <p:nvPr/>
        </p:nvSpPr>
        <p:spPr>
          <a:xfrm>
            <a:off x="5669279" y="1841847"/>
            <a:ext cx="6522721" cy="4893647"/>
          </a:xfrm>
          <a:prstGeom prst="rect">
            <a:avLst/>
          </a:prstGeom>
        </p:spPr>
        <p:txBody>
          <a:bodyPr wrap="square">
            <a:spAutoFit/>
          </a:bodyPr>
          <a:lstStyle/>
          <a:p>
            <a:r>
              <a:rPr lang="vi-VN" sz="2400" b="1" dirty="0">
                <a:solidFill>
                  <a:srgbClr val="222222"/>
                </a:solidFill>
                <a:latin typeface="Arial" panose="020B0604020202020204" pitchFamily="34" charset="0"/>
                <a:cs typeface="Arial" panose="020B0604020202020204" pitchFamily="34" charset="0"/>
              </a:rPr>
              <a:t>Trong suốt một năm </a:t>
            </a:r>
            <a:r>
              <a:rPr lang="en-US" sz="2400" b="1" dirty="0" err="1">
                <a:solidFill>
                  <a:srgbClr val="222222"/>
                </a:solidFill>
                <a:latin typeface="Arial" panose="020B0604020202020204" pitchFamily="34" charset="0"/>
                <a:cs typeface="Arial" panose="020B0604020202020204" pitchFamily="34" charset="0"/>
              </a:rPr>
              <a:t>vừa</a:t>
            </a:r>
            <a:r>
              <a:rPr lang="en-US" sz="2400" b="1" dirty="0">
                <a:solidFill>
                  <a:srgbClr val="222222"/>
                </a:solidFill>
                <a:latin typeface="Arial" panose="020B0604020202020204" pitchFamily="34" charset="0"/>
                <a:cs typeface="Arial" panose="020B0604020202020204" pitchFamily="34" charset="0"/>
              </a:rPr>
              <a:t> </a:t>
            </a:r>
            <a:r>
              <a:rPr lang="vi-VN" sz="2400" b="1" dirty="0">
                <a:solidFill>
                  <a:srgbClr val="222222"/>
                </a:solidFill>
                <a:latin typeface="Arial" panose="020B0604020202020204" pitchFamily="34" charset="0"/>
                <a:cs typeface="Arial" panose="020B0604020202020204" pitchFamily="34" charset="0"/>
              </a:rPr>
              <a:t>qua, một phần của Đông Phi đã phải hứng chịu những đợt "sóng thần" châu chấu với số lượng kỷ lục chưa từng thấy. Thậm chí trong vài tháng qua, nhiều "đội quân" châu chấu số lượng hàng ngàn tỷ con đã tấn công mạnh mẽ vào các khu vực ở Yemen, Pakistan và Ấn Độ. Nông dân và cả các nhà chức trách đang lo ngại đại dịch châu chấu gây thiệt hại mùa màng, tàn phá môi trường và ảnh hưởng tới nguồn cung cấp lương thực, trong khi mọi người đang phải gồng mình đối phó với đại dịch Covid-19</a:t>
            </a:r>
            <a:r>
              <a:rPr lang="en-US" sz="2400" b="1" dirty="0">
                <a:solidFill>
                  <a:srgbClr val="222222"/>
                </a:solidFill>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95" y="1841847"/>
            <a:ext cx="5426529" cy="4296702"/>
          </a:xfrm>
          <a:prstGeom prst="rect">
            <a:avLst/>
          </a:prstGeom>
        </p:spPr>
      </p:pic>
    </p:spTree>
    <p:extLst>
      <p:ext uri="{BB962C8B-B14F-4D97-AF65-F5344CB8AC3E}">
        <p14:creationId xmlns:p14="http://schemas.microsoft.com/office/powerpoint/2010/main" val="2731842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1244</Words>
  <Application>Microsoft Office PowerPoint</Application>
  <PresentationFormat>Widescreen</PresentationFormat>
  <Paragraphs>102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Roboto</vt:lpstr>
      <vt:lpstr>SFD-Semibold</vt:lpstr>
      <vt:lpstr>SFD-Semibold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Chùm ảnh rợn người về đại dịch châu chấu đang hoành hành ở châu Phi: "Binh đoàn" nghìn tỷ con châu chấu với sức ăn bằng 35.000 người/ngày bay kín trời.</vt:lpstr>
      <vt:lpstr>4. SINH SẢN VÀ PHÁT TRIỂN</vt:lpstr>
      <vt:lpstr>4. SINH SẢN VÀ PHÁT TRIỂN</vt:lpstr>
      <vt:lpstr>4. SINH SẢN VÀ PHÁT TRIỂN</vt:lpstr>
      <vt:lpstr>4. SINH SẢN VÀ PHÁT TRIỂN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ĐẶC ĐIỂM CHUNG VÀ VAI TRÒ THỰC TIỄN</vt:lpstr>
      <vt:lpstr>2. ĐẶC ĐIỂM CHUNG VÀ VAI TRÒ THỰC TIỄN</vt:lpstr>
      <vt:lpstr>2. ĐẶC ĐIỂM CHUNG VÀ VAI TRÒ THỰC TIỄN</vt:lpstr>
      <vt:lpstr>2. ĐẶC ĐIỂM CHUNG VÀ VAI TRÒ THỰC TIỄN</vt:lpstr>
      <vt:lpstr>2. ĐẶC ĐIỂM CHUNG VÀ VAI TRÒ THỰC TIỄN</vt:lpstr>
      <vt:lpstr>2. ĐẶC ĐIỂM CHUNG VÀ VAI TRÒ THỰC TIỄN</vt:lpstr>
      <vt:lpstr>2. ĐẶC ĐIỂM CHUNG VÀ VAI TRÒ THỰC TIỄN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SIÊU TRÍ NHỚ HỌC ĐƯỜNG BÀI xx – TÊN BÀI</dc:title>
  <dc:creator>Administrator</dc:creator>
  <cp:lastModifiedBy>Administrator</cp:lastModifiedBy>
  <cp:revision>49</cp:revision>
  <dcterms:created xsi:type="dcterms:W3CDTF">2021-01-05T10:45:05Z</dcterms:created>
  <dcterms:modified xsi:type="dcterms:W3CDTF">2021-11-28T15:03:43Z</dcterms:modified>
</cp:coreProperties>
</file>